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6" r:id="rId2"/>
    <p:sldId id="257" r:id="rId3"/>
    <p:sldId id="264" r:id="rId4"/>
    <p:sldId id="265" r:id="rId5"/>
    <p:sldId id="256" r:id="rId6"/>
    <p:sldId id="258" r:id="rId7"/>
    <p:sldId id="259" r:id="rId8"/>
    <p:sldId id="260" r:id="rId9"/>
    <p:sldId id="261" r:id="rId10"/>
    <p:sldId id="267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5A486-A790-4A42-A5B7-8F169394DDB5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CD728-57C0-4E3B-97AA-E4232DA4C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1EEF2-4F5E-4144-8C82-ECFC996901C5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E544E-2C67-4333-9D63-1ED496D7D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16C0-24F7-45D7-81ED-9AEF5133B6AB}" type="datetime1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6577-1AC2-432E-8FE1-DEDA2C64E443}" type="datetime1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D45D-9E73-4115-AF9B-E94D1D0517E9}" type="datetime1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4AB4-6FC5-47D8-9738-F56A949172A0}" type="datetime1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AE15-8345-4E00-83AD-0297A72BCF22}" type="datetime1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2F4C-3925-4316-9FA9-8039E4304D1B}" type="datetime1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3C0C-8944-49F5-B569-2FD937690388}" type="datetime1">
              <a:rPr lang="en-US" smtClean="0"/>
              <a:pPr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F482-05A8-4655-9895-CD019E192449}" type="datetime1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5B49-6734-4C58-A552-EB95E3BAB5D4}" type="datetime1">
              <a:rPr lang="en-US" smtClean="0"/>
              <a:pPr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D678-414D-4592-9640-248CA0EC39DC}" type="datetime1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7C75-0DAA-48E7-AFE3-43525E5D3A73}" type="datetime1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9D82-0F5E-4518-8500-7369A30CD232}" type="datetime1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0425-99E1-4021-B73E-1F09E15C7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ages.homedepot-static.com/productImages/4e5bb2e3-fc4f-494c-8652-c2850918199e/svn/bloomsz-flower-bulbs-07589-64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5095875" cy="50958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/>
          <a:lstStyle/>
          <a:p>
            <a:r>
              <a:rPr lang="en-US" b="1" dirty="0" smtClean="0"/>
              <a:t>Good News: Spring is here!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The Core of the Gospel                                  is the Basis of the ultimate Good </a:t>
            </a:r>
            <a:r>
              <a:rPr lang="en-US" sz="3600" b="1" dirty="0">
                <a:solidFill>
                  <a:srgbClr val="C00000"/>
                </a:solidFill>
              </a:rPr>
              <a:t>N</a:t>
            </a:r>
            <a:r>
              <a:rPr lang="en-US" sz="3600" b="1" dirty="0" smtClean="0">
                <a:solidFill>
                  <a:srgbClr val="C00000"/>
                </a:solidFill>
              </a:rPr>
              <a:t>ews…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562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Paul shows that in </a:t>
            </a:r>
            <a:r>
              <a:rPr lang="en-US" sz="2800" b="1" i="1" dirty="0" smtClean="0"/>
              <a:t>1 Corinthians </a:t>
            </a:r>
            <a:r>
              <a:rPr lang="en-US" sz="2800" dirty="0" smtClean="0"/>
              <a:t>15—a good news chapter</a:t>
            </a:r>
          </a:p>
          <a:p>
            <a:pPr>
              <a:buNone/>
            </a:pPr>
            <a:r>
              <a:rPr lang="en-US" sz="2800" b="1" dirty="0" smtClean="0"/>
              <a:t>“1 Now I make known to you, brethren, the </a:t>
            </a:r>
            <a:r>
              <a:rPr lang="en-US" sz="2800" b="1" dirty="0" smtClean="0">
                <a:solidFill>
                  <a:srgbClr val="C00000"/>
                </a:solidFill>
              </a:rPr>
              <a:t>gospel</a:t>
            </a:r>
            <a:r>
              <a:rPr lang="en-US" sz="2800" b="1" dirty="0" smtClean="0"/>
              <a:t> which I preached to you…3For I delivered to you as </a:t>
            </a:r>
            <a:r>
              <a:rPr lang="en-US" sz="2800" b="1" dirty="0" smtClean="0">
                <a:solidFill>
                  <a:srgbClr val="C00000"/>
                </a:solidFill>
              </a:rPr>
              <a:t>of first importance</a:t>
            </a:r>
            <a:r>
              <a:rPr lang="en-US" sz="2800" b="1" dirty="0" smtClean="0"/>
              <a:t> what I also received, that Christ died for our sins according to the Scriptures,  4 and that He was buried, and that He was raised on the third day according to the Scriptures, 5 and that He appeared to </a:t>
            </a:r>
            <a:r>
              <a:rPr lang="en-US" sz="2800" b="1" dirty="0" err="1" smtClean="0"/>
              <a:t>Cephas</a:t>
            </a:r>
            <a:r>
              <a:rPr lang="en-US" sz="2800" b="1" dirty="0" smtClean="0"/>
              <a:t>, then to the twelve.  6 After that He appeared to more than five hundred brethren at one time, most of whom remain until now…” </a:t>
            </a:r>
            <a:r>
              <a:rPr lang="en-US" sz="2800" dirty="0" smtClean="0"/>
              <a:t>(15:1-6)</a:t>
            </a:r>
          </a:p>
          <a:p>
            <a:r>
              <a:rPr lang="en-US" sz="2800" dirty="0" smtClean="0"/>
              <a:t>Lots of eye-witnesses still alive</a:t>
            </a:r>
          </a:p>
          <a:p>
            <a:r>
              <a:rPr lang="en-US" sz="2800" dirty="0" smtClean="0"/>
              <a:t>Paul writing in the 50’s AD—just 20                                  years after the events happened!</a:t>
            </a:r>
            <a:endParaRPr lang="en-US" sz="2800" dirty="0"/>
          </a:p>
        </p:txBody>
      </p:sp>
      <p:pic>
        <p:nvPicPr>
          <p:cNvPr id="4" name="Picture 5" descr="C:\My Documents\My Pictures\writingink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48400" y="4800600"/>
            <a:ext cx="2590800" cy="1905000"/>
          </a:xfrm>
          <a:prstGeom prst="rect">
            <a:avLst/>
          </a:prstGeo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This is all good news for you!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can have victory over your sinful self</a:t>
            </a:r>
          </a:p>
          <a:p>
            <a:r>
              <a:rPr lang="en-US" dirty="0" smtClean="0"/>
              <a:t>You can live without fear of death</a:t>
            </a:r>
          </a:p>
          <a:p>
            <a:r>
              <a:rPr lang="en-US" dirty="0" smtClean="0"/>
              <a:t>You can live with a daily hope of heaven</a:t>
            </a:r>
          </a:p>
          <a:p>
            <a:r>
              <a:rPr lang="en-US" dirty="0" smtClean="0"/>
              <a:t>You can have a family of people who care about your life</a:t>
            </a:r>
          </a:p>
          <a:p>
            <a:r>
              <a:rPr lang="en-US" dirty="0" smtClean="0"/>
              <a:t>You can grow in the fruit of the Spirit—love, joy, peace, goodness, </a:t>
            </a:r>
            <a:r>
              <a:rPr lang="en-US" dirty="0" smtClean="0"/>
              <a:t>kindness</a:t>
            </a:r>
            <a:r>
              <a:rPr lang="en-US" smtClean="0"/>
              <a:t>, self-control</a:t>
            </a:r>
            <a:endParaRPr lang="en-US" dirty="0" smtClean="0"/>
          </a:p>
          <a:p>
            <a:r>
              <a:rPr lang="en-US" dirty="0" smtClean="0"/>
              <a:t>You can rejoice—having real satisfaction and encouragement that the world can’t take away from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In the Lord’s supper…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We come together to rejoice in the “good news”</a:t>
            </a:r>
          </a:p>
          <a:p>
            <a:r>
              <a:rPr lang="en-US" dirty="0" smtClean="0"/>
              <a:t>In “good news” that is full                                      of hope and satisfaction</a:t>
            </a:r>
          </a:p>
          <a:p>
            <a:r>
              <a:rPr lang="en-US" dirty="0" smtClean="0"/>
              <a:t>And it is all based on what                                Jesus did for us at the cross!</a:t>
            </a:r>
          </a:p>
          <a:p>
            <a:r>
              <a:rPr lang="en-US" dirty="0" smtClean="0"/>
              <a:t>Thank God for good news!</a:t>
            </a:r>
            <a:endParaRPr lang="en-US" dirty="0"/>
          </a:p>
        </p:txBody>
      </p:sp>
      <p:pic>
        <p:nvPicPr>
          <p:cNvPr id="4" name="Picture 3" descr="LordSupper1.wmf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9000"/>
          </a:blip>
          <a:stretch>
            <a:fillRect/>
          </a:stretch>
        </p:blipFill>
        <p:spPr>
          <a:xfrm>
            <a:off x="5105400" y="3733800"/>
            <a:ext cx="3829050" cy="21717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cu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utL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 descr="dutch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lcrolla.com/clc/wp-content/uploads/2014/07/Good-Ne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029200"/>
            <a:ext cx="3276600" cy="182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0"/>
            <a:ext cx="7010400" cy="2743200"/>
          </a:xfrm>
          <a:solidFill>
            <a:schemeClr val="bg1">
              <a:lumMod val="85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innerShdw blurRad="114300" dist="2032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en-US" sz="8000" b="1" dirty="0" smtClean="0"/>
              <a:t>The Good News of the Cross</a:t>
            </a:r>
            <a:endParaRPr lang="en-US" sz="8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Bad News—Good News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From the very beginning (</a:t>
            </a:r>
            <a:r>
              <a:rPr lang="en-US" b="1" i="1" dirty="0" smtClean="0"/>
              <a:t>Genesis</a:t>
            </a:r>
            <a:r>
              <a:rPr lang="en-US" dirty="0" smtClean="0"/>
              <a:t> 1-3)  Bad news </a:t>
            </a:r>
            <a:r>
              <a:rPr lang="en-US" dirty="0"/>
              <a:t>i</a:t>
            </a:r>
            <a:r>
              <a:rPr lang="en-US" dirty="0" smtClean="0"/>
              <a:t>s countered with good news!</a:t>
            </a:r>
          </a:p>
          <a:p>
            <a:r>
              <a:rPr lang="en-US" dirty="0" smtClean="0"/>
              <a:t>Bad News:  Sin introduced—But someday the Tempter would be defeated</a:t>
            </a:r>
          </a:p>
          <a:p>
            <a:endParaRPr lang="en-US" sz="800" dirty="0"/>
          </a:p>
          <a:p>
            <a:pPr>
              <a:buNone/>
            </a:pPr>
            <a:r>
              <a:rPr lang="en-US" b="1" dirty="0" smtClean="0"/>
              <a:t>“And I will put enmity between you (the Serpent) and the woman, and between your seed and her seed (singular); He shall bruise you on the head, and you shall bruise him on the heel.” </a:t>
            </a:r>
            <a:r>
              <a:rPr lang="en-US" dirty="0" smtClean="0"/>
              <a:t>(</a:t>
            </a:r>
            <a:r>
              <a:rPr lang="en-US" b="1" i="1" dirty="0" smtClean="0"/>
              <a:t>Genesis</a:t>
            </a:r>
            <a:r>
              <a:rPr lang="en-US" dirty="0" smtClean="0"/>
              <a:t> 3:15)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The great dragon, the serpent of old, the devil, Satan would be defeated (</a:t>
            </a:r>
            <a:r>
              <a:rPr lang="en-US" b="1" i="1" dirty="0" smtClean="0"/>
              <a:t>Revelation</a:t>
            </a:r>
            <a:r>
              <a:rPr lang="en-US" dirty="0" smtClean="0"/>
              <a:t> 12:9)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Bad News—Good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1054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Bad news:  Abraham and Sarah lived their lives having no child</a:t>
            </a:r>
          </a:p>
          <a:p>
            <a:r>
              <a:rPr lang="en-US" dirty="0" smtClean="0"/>
              <a:t>Good news:  God gave them the baby Isaac!</a:t>
            </a:r>
          </a:p>
          <a:p>
            <a:r>
              <a:rPr lang="en-US" dirty="0" smtClean="0"/>
              <a:t>But more good news—God promised to give them many descendants, land, and God said, </a:t>
            </a:r>
            <a:r>
              <a:rPr lang="en-US" b="1" dirty="0" smtClean="0"/>
              <a:t>“And in you all the families of the earth will be blessed”      </a:t>
            </a:r>
            <a:r>
              <a:rPr lang="en-US" dirty="0" smtClean="0"/>
              <a:t>(</a:t>
            </a:r>
            <a:r>
              <a:rPr lang="en-US" b="1" i="1" dirty="0" smtClean="0"/>
              <a:t>Genesis</a:t>
            </a:r>
            <a:r>
              <a:rPr lang="en-US" dirty="0" smtClean="0"/>
              <a:t> 12:3)</a:t>
            </a:r>
          </a:p>
          <a:p>
            <a:endParaRPr lang="en-US" dirty="0"/>
          </a:p>
        </p:txBody>
      </p:sp>
      <p:pic>
        <p:nvPicPr>
          <p:cNvPr id="5" name="Picture 4" descr="Abraham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447800"/>
            <a:ext cx="3200400" cy="4038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Abraham heard good news!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Through Abraham’s descendant </a:t>
            </a:r>
            <a:r>
              <a:rPr lang="en-US" u="sng" dirty="0" smtClean="0"/>
              <a:t>all</a:t>
            </a:r>
            <a:r>
              <a:rPr lang="en-US" dirty="0" smtClean="0"/>
              <a:t> </a:t>
            </a:r>
            <a:r>
              <a:rPr lang="en-US" u="sng" dirty="0" smtClean="0"/>
              <a:t>the</a:t>
            </a:r>
            <a:r>
              <a:rPr lang="en-US" dirty="0" smtClean="0"/>
              <a:t> </a:t>
            </a:r>
            <a:r>
              <a:rPr lang="en-US" u="sng" dirty="0" smtClean="0"/>
              <a:t>families</a:t>
            </a:r>
            <a:r>
              <a:rPr lang="en-US" dirty="0" smtClean="0"/>
              <a:t> of </a:t>
            </a:r>
            <a:r>
              <a:rPr lang="en-US" u="sng" dirty="0" smtClean="0"/>
              <a:t>the</a:t>
            </a:r>
            <a:r>
              <a:rPr lang="en-US" dirty="0" smtClean="0"/>
              <a:t> </a:t>
            </a:r>
            <a:r>
              <a:rPr lang="en-US" u="sng" dirty="0" smtClean="0"/>
              <a:t>earth</a:t>
            </a:r>
            <a:r>
              <a:rPr lang="en-US" dirty="0" smtClean="0"/>
              <a:t> would be </a:t>
            </a:r>
            <a:r>
              <a:rPr lang="en-US" u="sng" dirty="0" smtClean="0"/>
              <a:t>blessed</a:t>
            </a:r>
          </a:p>
          <a:p>
            <a:r>
              <a:rPr lang="en-US" dirty="0" smtClean="0"/>
              <a:t>Paul said that Abraham had the “good news” preached to him…</a:t>
            </a:r>
          </a:p>
          <a:p>
            <a:pPr>
              <a:buNone/>
            </a:pPr>
            <a:r>
              <a:rPr lang="en-US" b="1" dirty="0" smtClean="0"/>
              <a:t>“The Scripture, foreseeing that God would justify the Gentiles by faith, preached the </a:t>
            </a:r>
            <a:r>
              <a:rPr lang="en-US" b="1" dirty="0" smtClean="0">
                <a:solidFill>
                  <a:srgbClr val="C00000"/>
                </a:solidFill>
              </a:rPr>
              <a:t>gospel</a:t>
            </a:r>
            <a:r>
              <a:rPr lang="en-US" b="1" dirty="0" smtClean="0"/>
              <a:t> beforehand to Abraham, </a:t>
            </a:r>
            <a:r>
              <a:rPr lang="en-US" i="1" dirty="0" smtClean="0"/>
              <a:t>saying</a:t>
            </a:r>
            <a:r>
              <a:rPr lang="en-US" b="1" dirty="0" smtClean="0"/>
              <a:t>, </a:t>
            </a:r>
            <a:r>
              <a:rPr lang="en-US" b="1" i="1" dirty="0" smtClean="0"/>
              <a:t>‘All the nations will be blessed in you.’ </a:t>
            </a:r>
            <a:r>
              <a:rPr lang="en-US" b="1" dirty="0" smtClean="0"/>
              <a:t>”      </a:t>
            </a:r>
            <a:r>
              <a:rPr lang="en-US" dirty="0" smtClean="0"/>
              <a:t>(</a:t>
            </a:r>
            <a:r>
              <a:rPr lang="en-US" b="1" i="1" dirty="0" smtClean="0"/>
              <a:t>Galatians</a:t>
            </a:r>
            <a:r>
              <a:rPr lang="en-US" dirty="0" smtClean="0"/>
              <a:t> 3:8)</a:t>
            </a:r>
          </a:p>
          <a:p>
            <a:r>
              <a:rPr lang="en-US" dirty="0" smtClean="0"/>
              <a:t>The Greek word translated “</a:t>
            </a:r>
            <a:r>
              <a:rPr lang="en-US" b="1" dirty="0" smtClean="0">
                <a:solidFill>
                  <a:srgbClr val="C00000"/>
                </a:solidFill>
              </a:rPr>
              <a:t>gospel</a:t>
            </a:r>
            <a:r>
              <a:rPr lang="en-US" dirty="0" smtClean="0"/>
              <a:t>” literally means “</a:t>
            </a:r>
            <a:r>
              <a:rPr lang="en-US" b="1" dirty="0" smtClean="0">
                <a:solidFill>
                  <a:srgbClr val="C00000"/>
                </a:solidFill>
              </a:rPr>
              <a:t>good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news</a:t>
            </a:r>
            <a:r>
              <a:rPr lang="en-US" dirty="0" smtClean="0"/>
              <a:t>” (Greek </a:t>
            </a:r>
            <a:r>
              <a:rPr lang="en-US" u="sng" dirty="0" smtClean="0"/>
              <a:t>EU</a:t>
            </a:r>
            <a:r>
              <a:rPr lang="en-US" dirty="0" smtClean="0"/>
              <a:t>ANGELION)</a:t>
            </a:r>
          </a:p>
          <a:p>
            <a:r>
              <a:rPr lang="en-US" dirty="0" smtClean="0"/>
              <a:t>The good news is that we can be justified through faith in Jesus Christ who died &amp; rose!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Looking Ahead Clip Art 7380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8077200" y="4953001"/>
            <a:ext cx="914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Bad News—Good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God’s Holy One would die—but not undergo decay (</a:t>
            </a:r>
            <a:r>
              <a:rPr lang="en-US" sz="2800" b="1" i="1" dirty="0" smtClean="0">
                <a:solidFill>
                  <a:srgbClr val="C00000"/>
                </a:solidFill>
              </a:rPr>
              <a:t>Psalm</a:t>
            </a:r>
            <a:r>
              <a:rPr lang="en-US" sz="2800" dirty="0" smtClean="0"/>
              <a:t> 16)</a:t>
            </a:r>
          </a:p>
          <a:p>
            <a:r>
              <a:rPr lang="en-US" sz="2800" dirty="0" smtClean="0"/>
              <a:t>Jerusalem would be destroyed because the people broke their covenant</a:t>
            </a:r>
            <a:r>
              <a:rPr lang="en-US" sz="2800" b="1" dirty="0" smtClean="0">
                <a:solidFill>
                  <a:srgbClr val="C00000"/>
                </a:solidFill>
              </a:rPr>
              <a:t>—</a:t>
            </a:r>
            <a:r>
              <a:rPr lang="en-US" sz="2800" dirty="0" smtClean="0"/>
              <a:t>But God would make a new and much better covenant  where sins were forgiven (</a:t>
            </a:r>
            <a:r>
              <a:rPr lang="en-US" sz="2800" b="1" i="1" dirty="0" smtClean="0">
                <a:solidFill>
                  <a:srgbClr val="C00000"/>
                </a:solidFill>
              </a:rPr>
              <a:t>Jeremiah</a:t>
            </a:r>
            <a:r>
              <a:rPr lang="en-US" sz="2800" dirty="0" smtClean="0"/>
              <a:t> 31)</a:t>
            </a:r>
          </a:p>
          <a:p>
            <a:r>
              <a:rPr lang="en-US" sz="2800" dirty="0" smtClean="0"/>
              <a:t>Gloom would come to northern Israel</a:t>
            </a:r>
            <a:r>
              <a:rPr lang="en-US" sz="2800" b="1" dirty="0" smtClean="0">
                <a:solidFill>
                  <a:srgbClr val="C00000"/>
                </a:solidFill>
              </a:rPr>
              <a:t>—</a:t>
            </a:r>
            <a:r>
              <a:rPr lang="en-US" sz="2800" dirty="0" smtClean="0"/>
              <a:t>But some future day the Light would come, a Son would be born (</a:t>
            </a:r>
            <a:r>
              <a:rPr lang="en-US" sz="2800" b="1" i="1" dirty="0" smtClean="0">
                <a:solidFill>
                  <a:srgbClr val="C00000"/>
                </a:solidFill>
              </a:rPr>
              <a:t>Isaiah</a:t>
            </a:r>
            <a:r>
              <a:rPr lang="en-US" sz="2800" dirty="0" smtClean="0"/>
              <a:t> 9)</a:t>
            </a:r>
          </a:p>
          <a:p>
            <a:r>
              <a:rPr lang="en-US" sz="2800" dirty="0" smtClean="0"/>
              <a:t>God’s Servant would be rejected and killed</a:t>
            </a:r>
            <a:r>
              <a:rPr lang="en-US" sz="2800" b="1" dirty="0" smtClean="0">
                <a:solidFill>
                  <a:srgbClr val="C00000"/>
                </a:solidFill>
              </a:rPr>
              <a:t>—</a:t>
            </a:r>
            <a:r>
              <a:rPr lang="en-US" sz="2800" dirty="0" smtClean="0"/>
              <a:t>but he would find new life (</a:t>
            </a:r>
            <a:r>
              <a:rPr lang="en-US" sz="2800" b="1" i="1" dirty="0" smtClean="0">
                <a:solidFill>
                  <a:srgbClr val="C00000"/>
                </a:solidFill>
              </a:rPr>
              <a:t>Isaiah</a:t>
            </a:r>
            <a:r>
              <a:rPr lang="en-US" sz="2800" dirty="0" smtClean="0"/>
              <a:t> 53)</a:t>
            </a:r>
          </a:p>
          <a:p>
            <a:r>
              <a:rPr lang="en-US" sz="2800" dirty="0" smtClean="0"/>
              <a:t>Kingdoms would fall—But God would establish a kingdom that would last forever (</a:t>
            </a:r>
            <a:r>
              <a:rPr lang="en-US" sz="2800" b="1" i="1" dirty="0" smtClean="0">
                <a:solidFill>
                  <a:srgbClr val="C00000"/>
                </a:solidFill>
              </a:rPr>
              <a:t>Daniel</a:t>
            </a:r>
            <a:r>
              <a:rPr lang="en-US" sz="2800" dirty="0" smtClean="0"/>
              <a:t> 2)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These and dozens of other prophecies were fulfilled in what Jesus Christ, the Son of God,  did for us!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0425-99E1-4021-B73E-1F09E15C79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676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Good News: Spring is here!</vt:lpstr>
      <vt:lpstr>Slide 2</vt:lpstr>
      <vt:lpstr>Slide 3</vt:lpstr>
      <vt:lpstr>Slide 4</vt:lpstr>
      <vt:lpstr>The Good News of the Cross</vt:lpstr>
      <vt:lpstr>Bad News—Good News</vt:lpstr>
      <vt:lpstr>Bad News—Good News</vt:lpstr>
      <vt:lpstr>Abraham heard good news!</vt:lpstr>
      <vt:lpstr>Bad News—Good News</vt:lpstr>
      <vt:lpstr>The Core of the Gospel                                  is the Basis of the ultimate Good News…</vt:lpstr>
      <vt:lpstr>This is all good news for you!</vt:lpstr>
      <vt:lpstr>In the Lord’s supper…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Good News of the Cross</dc:title>
  <dc:creator>jcorey</dc:creator>
  <cp:lastModifiedBy>jcorey</cp:lastModifiedBy>
  <cp:revision>50</cp:revision>
  <dcterms:created xsi:type="dcterms:W3CDTF">2020-02-29T15:04:16Z</dcterms:created>
  <dcterms:modified xsi:type="dcterms:W3CDTF">2020-02-29T20:55:41Z</dcterms:modified>
</cp:coreProperties>
</file>