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256" r:id="rId9"/>
    <p:sldId id="257" r:id="rId10"/>
    <p:sldId id="260" r:id="rId11"/>
    <p:sldId id="261" r:id="rId12"/>
    <p:sldId id="262" r:id="rId13"/>
    <p:sldId id="276" r:id="rId14"/>
    <p:sldId id="263" r:id="rId15"/>
    <p:sldId id="258" r:id="rId16"/>
    <p:sldId id="264" r:id="rId17"/>
    <p:sldId id="265" r:id="rId18"/>
    <p:sldId id="259" r:id="rId19"/>
    <p:sldId id="268" r:id="rId20"/>
    <p:sldId id="266" r:id="rId21"/>
    <p:sldId id="269" r:id="rId22"/>
    <p:sldId id="271" r:id="rId23"/>
    <p:sldId id="267" r:id="rId24"/>
    <p:sldId id="270" r:id="rId25"/>
    <p:sldId id="272" r:id="rId26"/>
    <p:sldId id="273" r:id="rId27"/>
    <p:sldId id="274"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7DB1"/>
    <a:srgbClr val="FF00FF"/>
    <a:srgbClr val="CC00FF"/>
    <a:srgbClr val="0052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098"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F9515-DA77-4D8B-A105-B7546F2B06F3}" type="slidenum">
              <a:rPr lang="en-US" smtClean="0"/>
              <a:t>‹#›</a:t>
            </a:fld>
            <a:endParaRPr lang="en-US"/>
          </a:p>
        </p:txBody>
      </p:sp>
    </p:spTree>
    <p:extLst>
      <p:ext uri="{BB962C8B-B14F-4D97-AF65-F5344CB8AC3E}">
        <p14:creationId xmlns:p14="http://schemas.microsoft.com/office/powerpoint/2010/main" val="44310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F9515-DA77-4D8B-A105-B7546F2B06F3}" type="slidenum">
              <a:rPr lang="en-US" smtClean="0"/>
              <a:t>‹#›</a:t>
            </a:fld>
            <a:endParaRPr lang="en-US"/>
          </a:p>
        </p:txBody>
      </p:sp>
    </p:spTree>
    <p:extLst>
      <p:ext uri="{BB962C8B-B14F-4D97-AF65-F5344CB8AC3E}">
        <p14:creationId xmlns:p14="http://schemas.microsoft.com/office/powerpoint/2010/main" val="121797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F9515-DA77-4D8B-A105-B7546F2B06F3}" type="slidenum">
              <a:rPr lang="en-US" smtClean="0"/>
              <a:t>‹#›</a:t>
            </a:fld>
            <a:endParaRPr lang="en-US"/>
          </a:p>
        </p:txBody>
      </p:sp>
    </p:spTree>
    <p:extLst>
      <p:ext uri="{BB962C8B-B14F-4D97-AF65-F5344CB8AC3E}">
        <p14:creationId xmlns:p14="http://schemas.microsoft.com/office/powerpoint/2010/main" val="334109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1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374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919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41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220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731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671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21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F9515-DA77-4D8B-A105-B7546F2B06F3}" type="slidenum">
              <a:rPr lang="en-US" smtClean="0"/>
              <a:t>‹#›</a:t>
            </a:fld>
            <a:endParaRPr lang="en-US"/>
          </a:p>
        </p:txBody>
      </p:sp>
    </p:spTree>
    <p:extLst>
      <p:ext uri="{BB962C8B-B14F-4D97-AF65-F5344CB8AC3E}">
        <p14:creationId xmlns:p14="http://schemas.microsoft.com/office/powerpoint/2010/main" val="3101201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294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273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662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1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374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919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412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220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731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67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1EEEC-5E28-4B22-9E1B-16DE40A9E2AC}"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F9515-DA77-4D8B-A105-B7546F2B06F3}" type="slidenum">
              <a:rPr lang="en-US" smtClean="0"/>
              <a:t>‹#›</a:t>
            </a:fld>
            <a:endParaRPr lang="en-US"/>
          </a:p>
        </p:txBody>
      </p:sp>
    </p:spTree>
    <p:extLst>
      <p:ext uri="{BB962C8B-B14F-4D97-AF65-F5344CB8AC3E}">
        <p14:creationId xmlns:p14="http://schemas.microsoft.com/office/powerpoint/2010/main" val="2577989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217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294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273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662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037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620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148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904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5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63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1EEEC-5E28-4B22-9E1B-16DE40A9E2AC}"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F9515-DA77-4D8B-A105-B7546F2B06F3}" type="slidenum">
              <a:rPr lang="en-US" smtClean="0"/>
              <a:t>‹#›</a:t>
            </a:fld>
            <a:endParaRPr lang="en-US"/>
          </a:p>
        </p:txBody>
      </p:sp>
    </p:spTree>
    <p:extLst>
      <p:ext uri="{BB962C8B-B14F-4D97-AF65-F5344CB8AC3E}">
        <p14:creationId xmlns:p14="http://schemas.microsoft.com/office/powerpoint/2010/main" val="2644317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434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732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212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44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552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80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168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274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034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6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1EEEC-5E28-4B22-9E1B-16DE40A9E2AC}" type="datetimeFigureOut">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F9515-DA77-4D8B-A105-B7546F2B06F3}" type="slidenum">
              <a:rPr lang="en-US" smtClean="0"/>
              <a:t>‹#›</a:t>
            </a:fld>
            <a:endParaRPr lang="en-US"/>
          </a:p>
        </p:txBody>
      </p:sp>
    </p:spTree>
    <p:extLst>
      <p:ext uri="{BB962C8B-B14F-4D97-AF65-F5344CB8AC3E}">
        <p14:creationId xmlns:p14="http://schemas.microsoft.com/office/powerpoint/2010/main" val="3501059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816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227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934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451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59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5510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480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5065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23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48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1EEEC-5E28-4B22-9E1B-16DE40A9E2AC}" type="datetimeFigureOut">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F9515-DA77-4D8B-A105-B7546F2B06F3}" type="slidenum">
              <a:rPr lang="en-US" smtClean="0"/>
              <a:t>‹#›</a:t>
            </a:fld>
            <a:endParaRPr lang="en-US"/>
          </a:p>
        </p:txBody>
      </p:sp>
    </p:spTree>
    <p:extLst>
      <p:ext uri="{BB962C8B-B14F-4D97-AF65-F5344CB8AC3E}">
        <p14:creationId xmlns:p14="http://schemas.microsoft.com/office/powerpoint/2010/main" val="20589239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0237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1203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053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8506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590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5232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693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112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1956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39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1EEEC-5E28-4B22-9E1B-16DE40A9E2AC}" type="datetimeFigureOut">
              <a:rPr lang="en-US" smtClean="0"/>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F9515-DA77-4D8B-A105-B7546F2B06F3}" type="slidenum">
              <a:rPr lang="en-US" smtClean="0"/>
              <a:t>‹#›</a:t>
            </a:fld>
            <a:endParaRPr lang="en-US"/>
          </a:p>
        </p:txBody>
      </p:sp>
    </p:spTree>
    <p:extLst>
      <p:ext uri="{BB962C8B-B14F-4D97-AF65-F5344CB8AC3E}">
        <p14:creationId xmlns:p14="http://schemas.microsoft.com/office/powerpoint/2010/main" val="29835774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4461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75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0286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278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516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0940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0239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7569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5264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10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F9515-DA77-4D8B-A105-B7546F2B06F3}" type="slidenum">
              <a:rPr lang="en-US" smtClean="0"/>
              <a:t>‹#›</a:t>
            </a:fld>
            <a:endParaRPr lang="en-US"/>
          </a:p>
        </p:txBody>
      </p:sp>
    </p:spTree>
    <p:extLst>
      <p:ext uri="{BB962C8B-B14F-4D97-AF65-F5344CB8AC3E}">
        <p14:creationId xmlns:p14="http://schemas.microsoft.com/office/powerpoint/2010/main" val="6324891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8392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8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886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2855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4235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5686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0268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8750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68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EEEC-5E28-4B22-9E1B-16DE40A9E2AC}"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F9515-DA77-4D8B-A105-B7546F2B06F3}" type="slidenum">
              <a:rPr lang="en-US" smtClean="0"/>
              <a:t>‹#›</a:t>
            </a:fld>
            <a:endParaRPr lang="en-US"/>
          </a:p>
        </p:txBody>
      </p:sp>
    </p:spTree>
    <p:extLst>
      <p:ext uri="{BB962C8B-B14F-4D97-AF65-F5344CB8AC3E}">
        <p14:creationId xmlns:p14="http://schemas.microsoft.com/office/powerpoint/2010/main" val="412439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1EEEC-5E28-4B22-9E1B-16DE40A9E2AC}" type="datetimeFigureOut">
              <a:rPr lang="en-US" smtClean="0"/>
              <a:t>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F9515-DA77-4D8B-A105-B7546F2B06F3}" type="slidenum">
              <a:rPr lang="en-US" smtClean="0"/>
              <a:t>‹#›</a:t>
            </a:fld>
            <a:endParaRPr lang="en-US"/>
          </a:p>
        </p:txBody>
      </p:sp>
    </p:spTree>
    <p:extLst>
      <p:ext uri="{BB962C8B-B14F-4D97-AF65-F5344CB8AC3E}">
        <p14:creationId xmlns:p14="http://schemas.microsoft.com/office/powerpoint/2010/main" val="102840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03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03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8756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3897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3635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3798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1EEEC-5E28-4B22-9E1B-16DE40A9E2AC}"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F9515-DA77-4D8B-A105-B7546F2B06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5170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4.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4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5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68.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5.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026" name="Picture 2" descr="https://inteng-storage.s3.amazonaws.com/img/iea/jvwvyZbD6x/sizes/melting-glaciers_resize_md.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99" r="18111"/>
          <a:stretch/>
        </p:blipFill>
        <p:spPr bwMode="auto">
          <a:xfrm>
            <a:off x="4670367" y="0"/>
            <a:ext cx="4480560" cy="3337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chef.bbci.co.uk/images/ic/720x405/p081ngjc.jpg"/>
          <p:cNvPicPr>
            <a:picLocks noChangeAspect="1" noChangeArrowheads="1"/>
          </p:cNvPicPr>
          <p:nvPr/>
        </p:nvPicPr>
        <p:blipFill rotWithShape="1">
          <a:blip r:embed="rId3">
            <a:extLst>
              <a:ext uri="{28A0092B-C50C-407E-A947-70E740481C1C}">
                <a14:useLocalDpi xmlns:a14="http://schemas.microsoft.com/office/drawing/2010/main" val="0"/>
              </a:ext>
            </a:extLst>
          </a:blip>
          <a:srcRect l="7868" t="11111" r="25011"/>
          <a:stretch/>
        </p:blipFill>
        <p:spPr bwMode="auto">
          <a:xfrm>
            <a:off x="4670367" y="3520440"/>
            <a:ext cx="4480560" cy="3337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insider.com/5e2da00562fa8170594db682?width=1100&amp;format=jpeg&amp;auto=webp"/>
          <p:cNvPicPr>
            <a:picLocks noChangeAspect="1" noChangeArrowheads="1"/>
          </p:cNvPicPr>
          <p:nvPr/>
        </p:nvPicPr>
        <p:blipFill rotWithShape="1">
          <a:blip r:embed="rId4">
            <a:extLst>
              <a:ext uri="{28A0092B-C50C-407E-A947-70E740481C1C}">
                <a14:useLocalDpi xmlns:a14="http://schemas.microsoft.com/office/drawing/2010/main" val="0"/>
              </a:ext>
            </a:extLst>
          </a:blip>
          <a:srcRect l="28020" r="4753"/>
          <a:stretch/>
        </p:blipFill>
        <p:spPr bwMode="auto">
          <a:xfrm>
            <a:off x="0" y="3520440"/>
            <a:ext cx="4487487" cy="3337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stockinvestor.com/wp-content/uploads/shutterstock_38338396.jpg"/>
          <p:cNvPicPr>
            <a:picLocks noChangeAspect="1" noChangeArrowheads="1"/>
          </p:cNvPicPr>
          <p:nvPr/>
        </p:nvPicPr>
        <p:blipFill rotWithShape="1">
          <a:blip r:embed="rId5">
            <a:extLst>
              <a:ext uri="{28A0092B-C50C-407E-A947-70E740481C1C}">
                <a14:useLocalDpi xmlns:a14="http://schemas.microsoft.com/office/drawing/2010/main" val="0"/>
              </a:ext>
            </a:extLst>
          </a:blip>
          <a:srcRect l="10319"/>
          <a:stretch/>
        </p:blipFill>
        <p:spPr bwMode="auto">
          <a:xfrm>
            <a:off x="0" y="13855"/>
            <a:ext cx="4487487" cy="333756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848494" y="1732511"/>
            <a:ext cx="3429000" cy="3429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32892" t="22804" r="34216" b="38598"/>
          <a:stretch/>
        </p:blipFill>
        <p:spPr>
          <a:xfrm>
            <a:off x="3274205" y="1805940"/>
            <a:ext cx="2495835" cy="3383280"/>
          </a:xfrm>
          <a:prstGeom prst="rect">
            <a:avLst/>
          </a:prstGeom>
        </p:spPr>
      </p:pic>
    </p:spTree>
    <p:extLst>
      <p:ext uri="{BB962C8B-B14F-4D97-AF65-F5344CB8AC3E}">
        <p14:creationId xmlns:p14="http://schemas.microsoft.com/office/powerpoint/2010/main" val="316507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childTnLst>
                                </p:cTn>
                              </p:par>
                              <p:par>
                                <p:cTn id="30" presetID="31"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2400" y="838200"/>
            <a:ext cx="8839200"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720436"/>
            <a:ext cx="8496015" cy="1143000"/>
          </a:xfrm>
        </p:spPr>
        <p:txBody>
          <a:bodyPr>
            <a:normAutofit/>
          </a:bodyPr>
          <a:lstStyle/>
          <a:p>
            <a:pPr algn="l"/>
            <a:r>
              <a:rPr lang="en-US" sz="5400" cap="all" dirty="0">
                <a:solidFill>
                  <a:schemeClr val="accent5"/>
                </a:solidFill>
              </a:rPr>
              <a:t>2</a:t>
            </a:r>
            <a:r>
              <a:rPr lang="en-US" sz="5400" cap="all" dirty="0" smtClean="0">
                <a:solidFill>
                  <a:schemeClr val="accent5"/>
                </a:solidFill>
              </a:rPr>
              <a:t>) Death is certain</a:t>
            </a:r>
            <a:endParaRPr lang="en-US" sz="5400" cap="all" dirty="0">
              <a:solidFill>
                <a:schemeClr val="accent5"/>
              </a:solidFill>
            </a:endParaRPr>
          </a:p>
        </p:txBody>
      </p:sp>
      <p:sp>
        <p:nvSpPr>
          <p:cNvPr id="3" name="Content Placeholder 2"/>
          <p:cNvSpPr>
            <a:spLocks noGrp="1"/>
          </p:cNvSpPr>
          <p:nvPr>
            <p:ph idx="1"/>
          </p:nvPr>
        </p:nvSpPr>
        <p:spPr/>
        <p:txBody>
          <a:bodyPr>
            <a:normAutofit/>
          </a:bodyPr>
          <a:lstStyle/>
          <a:p>
            <a:r>
              <a:rPr lang="en-US" sz="3600" dirty="0" smtClean="0">
                <a:solidFill>
                  <a:schemeClr val="bg1"/>
                </a:solidFill>
              </a:rPr>
              <a:t>Our bodies weren’t made to last forever.</a:t>
            </a:r>
          </a:p>
          <a:p>
            <a:r>
              <a:rPr lang="en-US" sz="3600" dirty="0" smtClean="0">
                <a:solidFill>
                  <a:schemeClr val="bg1"/>
                </a:solidFill>
              </a:rPr>
              <a:t>We only have a limited time here.</a:t>
            </a:r>
            <a:endParaRPr lang="en-US" sz="3600" dirty="0">
              <a:solidFill>
                <a:schemeClr val="bg1"/>
              </a:solidFill>
            </a:endParaRPr>
          </a:p>
        </p:txBody>
      </p:sp>
      <p:pic>
        <p:nvPicPr>
          <p:cNvPr id="4" name="Picture 8" descr="https://www.stockinvestor.com/wp-content/uploads/shutterstock_383383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a:stretch/>
        </p:blipFill>
        <p:spPr bwMode="auto">
          <a:xfrm>
            <a:off x="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nteng-storage.s3.amazonaws.com/img/iea/jvwvyZbD6x/sizes/melting-glaciers_resize_m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9" r="18111"/>
          <a:stretch/>
        </p:blipFill>
        <p:spPr bwMode="auto">
          <a:xfrm>
            <a:off x="9144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insider.com/5e2da00562fa8170594db682?width=1100&amp;format=jpeg&amp;auto=web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20" r="4753"/>
          <a:stretch/>
        </p:blipFill>
        <p:spPr bwMode="auto">
          <a:xfrm>
            <a:off x="182880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hef.bbci.co.uk/images/ic/720x405/p081ngj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68" t="11111" r="25011"/>
          <a:stretch/>
        </p:blipFill>
        <p:spPr bwMode="auto">
          <a:xfrm>
            <a:off x="27432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vox-cdn.com/thumbor/z5A7HND5N1T6lyF8uT6a-e0aOHE=/0x0:3600x2400/1200x800/filters:focal(1290x826:1866x1402)/cdn.vox-cdn.com/uploads/chorus_image/image/62208063/GettyImages_105814376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78" b="3788"/>
          <a:stretch/>
        </p:blipFill>
        <p:spPr bwMode="auto">
          <a:xfrm>
            <a:off x="36638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theconversation.com/files/186352/original/file-20170918-5120-13sw5go.jpg?ixlib=rb-1.1.0&amp;q=45&amp;auto=format&amp;w=496&amp;fit=cli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34" b="3529"/>
          <a:stretch/>
        </p:blipFill>
        <p:spPr bwMode="auto">
          <a:xfrm>
            <a:off x="45782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nor-fm.sagacom.com/wp-content/blogs.dir/2/files/2018/11/theEye-620x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48" t="2546" r="6500" b="3348"/>
          <a:stretch/>
        </p:blipFill>
        <p:spPr bwMode="auto">
          <a:xfrm>
            <a:off x="54926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nd of the wor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06" b="1043"/>
          <a:stretch/>
        </p:blipFill>
        <p:spPr bwMode="auto">
          <a:xfrm>
            <a:off x="6400800" y="0"/>
            <a:ext cx="914400" cy="68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dical isol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34972" b="26843"/>
          <a:stretch/>
        </p:blipFill>
        <p:spPr bwMode="auto">
          <a:xfrm>
            <a:off x="7315200" y="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uclear war"/>
          <p:cNvPicPr>
            <a:picLocks noChangeAspect="1" noChangeArrowheads="1"/>
          </p:cNvPicPr>
          <p:nvPr/>
        </p:nvPicPr>
        <p:blipFill rotWithShape="1">
          <a:blip r:embed="rId11">
            <a:extLst>
              <a:ext uri="{28A0092B-C50C-407E-A947-70E740481C1C}">
                <a14:useLocalDpi xmlns:a14="http://schemas.microsoft.com/office/drawing/2010/main" val="0"/>
              </a:ext>
            </a:extLst>
          </a:blip>
          <a:srcRect l="18466" r="17922" b="14915"/>
          <a:stretch/>
        </p:blipFill>
        <p:spPr bwMode="auto">
          <a:xfrm>
            <a:off x="8229600" y="1"/>
            <a:ext cx="91440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4199" t="23839" r="34996" b="40000"/>
          <a:stretch/>
        </p:blipFill>
        <p:spPr>
          <a:xfrm>
            <a:off x="7923948" y="5257800"/>
            <a:ext cx="1067651" cy="1447800"/>
          </a:xfrm>
          <a:prstGeom prst="rect">
            <a:avLst/>
          </a:prstGeom>
        </p:spPr>
      </p:pic>
      <p:sp>
        <p:nvSpPr>
          <p:cNvPr id="12" name="TextBox 11"/>
          <p:cNvSpPr txBox="1"/>
          <p:nvPr/>
        </p:nvSpPr>
        <p:spPr>
          <a:xfrm>
            <a:off x="342617" y="2971800"/>
            <a:ext cx="7543800" cy="289310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600" b="1" dirty="0" smtClean="0">
                <a:solidFill>
                  <a:prstClr val="black"/>
                </a:solidFill>
                <a:latin typeface="Times New Roman" panose="02020603050405020304" pitchFamily="18" charset="0"/>
                <a:cs typeface="Times New Roman" panose="02020603050405020304" pitchFamily="18" charset="0"/>
              </a:rPr>
              <a:t>Ps. </a:t>
            </a:r>
            <a:r>
              <a:rPr lang="en-US" sz="2600" b="1" dirty="0">
                <a:solidFill>
                  <a:prstClr val="black"/>
                </a:solidFill>
                <a:latin typeface="Times New Roman" panose="02020603050405020304" pitchFamily="18" charset="0"/>
                <a:cs typeface="Times New Roman" panose="02020603050405020304" pitchFamily="18" charset="0"/>
              </a:rPr>
              <a:t>90:10-12 </a:t>
            </a:r>
            <a:r>
              <a:rPr lang="en-US" sz="2600" i="1" dirty="0">
                <a:solidFill>
                  <a:prstClr val="black"/>
                </a:solidFill>
                <a:latin typeface="Times New Roman" panose="02020603050405020304" pitchFamily="18" charset="0"/>
                <a:cs typeface="Times New Roman" panose="02020603050405020304" pitchFamily="18" charset="0"/>
              </a:rPr>
              <a:t>“As for the days of our life, they contain seventy years, Or if due to strength, eighty years, Yet their pride is but labor and sorrow; For soon it is gone and we fly away.  (11)  Who understands the power of Your anger And Your fury, according to the fear that is due You?  (12)  So teach us to number our days, That we may present to You a heart of wisdom.”</a:t>
            </a:r>
          </a:p>
        </p:txBody>
      </p:sp>
    </p:spTree>
    <p:extLst>
      <p:ext uri="{BB962C8B-B14F-4D97-AF65-F5344CB8AC3E}">
        <p14:creationId xmlns:p14="http://schemas.microsoft.com/office/powerpoint/2010/main" val="110585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2400" y="838200"/>
            <a:ext cx="8839200"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720436"/>
            <a:ext cx="8496015" cy="1143000"/>
          </a:xfrm>
        </p:spPr>
        <p:txBody>
          <a:bodyPr>
            <a:normAutofit/>
          </a:bodyPr>
          <a:lstStyle/>
          <a:p>
            <a:pPr algn="l"/>
            <a:r>
              <a:rPr lang="en-US" sz="5400" cap="all" dirty="0">
                <a:solidFill>
                  <a:schemeClr val="accent5"/>
                </a:solidFill>
              </a:rPr>
              <a:t>3</a:t>
            </a:r>
            <a:r>
              <a:rPr lang="en-US" sz="5400" cap="all" dirty="0" smtClean="0">
                <a:solidFill>
                  <a:schemeClr val="accent5"/>
                </a:solidFill>
              </a:rPr>
              <a:t>) Jesus came to save us</a:t>
            </a:r>
            <a:endParaRPr lang="en-US" sz="5400" cap="all" dirty="0">
              <a:solidFill>
                <a:schemeClr val="accent5"/>
              </a:solidFill>
            </a:endParaRPr>
          </a:p>
        </p:txBody>
      </p:sp>
      <p:sp>
        <p:nvSpPr>
          <p:cNvPr id="3" name="Content Placeholder 2"/>
          <p:cNvSpPr>
            <a:spLocks noGrp="1"/>
          </p:cNvSpPr>
          <p:nvPr>
            <p:ph idx="1"/>
          </p:nvPr>
        </p:nvSpPr>
        <p:spPr/>
        <p:txBody>
          <a:bodyPr>
            <a:normAutofit/>
          </a:bodyPr>
          <a:lstStyle/>
          <a:p>
            <a:r>
              <a:rPr lang="en-US" sz="3600" dirty="0" smtClean="0">
                <a:solidFill>
                  <a:schemeClr val="bg1"/>
                </a:solidFill>
              </a:rPr>
              <a:t>God desires a relationship with His creation.</a:t>
            </a:r>
          </a:p>
          <a:p>
            <a:r>
              <a:rPr lang="en-US" sz="3600" dirty="0" smtClean="0">
                <a:solidFill>
                  <a:schemeClr val="bg1"/>
                </a:solidFill>
              </a:rPr>
              <a:t>God planned to send His Son to die for our sins.</a:t>
            </a:r>
            <a:endParaRPr lang="en-US" sz="3600" dirty="0">
              <a:solidFill>
                <a:schemeClr val="bg1"/>
              </a:solidFill>
            </a:endParaRPr>
          </a:p>
        </p:txBody>
      </p:sp>
      <p:pic>
        <p:nvPicPr>
          <p:cNvPr id="4" name="Picture 8" descr="https://www.stockinvestor.com/wp-content/uploads/shutterstock_383383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a:stretch/>
        </p:blipFill>
        <p:spPr bwMode="auto">
          <a:xfrm>
            <a:off x="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nteng-storage.s3.amazonaws.com/img/iea/jvwvyZbD6x/sizes/melting-glaciers_resize_m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9" r="18111"/>
          <a:stretch/>
        </p:blipFill>
        <p:spPr bwMode="auto">
          <a:xfrm>
            <a:off x="9144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insider.com/5e2da00562fa8170594db682?width=1100&amp;format=jpeg&amp;auto=web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20" r="4753"/>
          <a:stretch/>
        </p:blipFill>
        <p:spPr bwMode="auto">
          <a:xfrm>
            <a:off x="182880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hef.bbci.co.uk/images/ic/720x405/p081ngj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68" t="11111" r="25011"/>
          <a:stretch/>
        </p:blipFill>
        <p:spPr bwMode="auto">
          <a:xfrm>
            <a:off x="27432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vox-cdn.com/thumbor/z5A7HND5N1T6lyF8uT6a-e0aOHE=/0x0:3600x2400/1200x800/filters:focal(1290x826:1866x1402)/cdn.vox-cdn.com/uploads/chorus_image/image/62208063/GettyImages_105814376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78" b="3788"/>
          <a:stretch/>
        </p:blipFill>
        <p:spPr bwMode="auto">
          <a:xfrm>
            <a:off x="36638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theconversation.com/files/186352/original/file-20170918-5120-13sw5go.jpg?ixlib=rb-1.1.0&amp;q=45&amp;auto=format&amp;w=496&amp;fit=cli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34" b="3529"/>
          <a:stretch/>
        </p:blipFill>
        <p:spPr bwMode="auto">
          <a:xfrm>
            <a:off x="45782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nor-fm.sagacom.com/wp-content/blogs.dir/2/files/2018/11/theEye-620x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48" t="2546" r="6500" b="3348"/>
          <a:stretch/>
        </p:blipFill>
        <p:spPr bwMode="auto">
          <a:xfrm>
            <a:off x="54926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nd of the wor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06" b="1043"/>
          <a:stretch/>
        </p:blipFill>
        <p:spPr bwMode="auto">
          <a:xfrm>
            <a:off x="6400800" y="0"/>
            <a:ext cx="914400" cy="68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dical isol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34972" b="26843"/>
          <a:stretch/>
        </p:blipFill>
        <p:spPr bwMode="auto">
          <a:xfrm>
            <a:off x="7315200" y="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uclear war"/>
          <p:cNvPicPr>
            <a:picLocks noChangeAspect="1" noChangeArrowheads="1"/>
          </p:cNvPicPr>
          <p:nvPr/>
        </p:nvPicPr>
        <p:blipFill rotWithShape="1">
          <a:blip r:embed="rId11">
            <a:extLst>
              <a:ext uri="{28A0092B-C50C-407E-A947-70E740481C1C}">
                <a14:useLocalDpi xmlns:a14="http://schemas.microsoft.com/office/drawing/2010/main" val="0"/>
              </a:ext>
            </a:extLst>
          </a:blip>
          <a:srcRect l="18466" r="17922" b="14915"/>
          <a:stretch/>
        </p:blipFill>
        <p:spPr bwMode="auto">
          <a:xfrm>
            <a:off x="8229600" y="1"/>
            <a:ext cx="91440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4199" t="23839" r="34996" b="40000"/>
          <a:stretch/>
        </p:blipFill>
        <p:spPr>
          <a:xfrm>
            <a:off x="7923948" y="5257800"/>
            <a:ext cx="1067651" cy="1447800"/>
          </a:xfrm>
          <a:prstGeom prst="rect">
            <a:avLst/>
          </a:prstGeom>
        </p:spPr>
      </p:pic>
    </p:spTree>
    <p:extLst>
      <p:ext uri="{BB962C8B-B14F-4D97-AF65-F5344CB8AC3E}">
        <p14:creationId xmlns:p14="http://schemas.microsoft.com/office/powerpoint/2010/main" val="153066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man upon the 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570"/>
            <a:ext cx="9144000" cy="739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1152" y="304800"/>
            <a:ext cx="3429000" cy="304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Jn</a:t>
            </a:r>
            <a:r>
              <a:rPr lang="en-US" sz="2600" b="1" dirty="0"/>
              <a:t>. 3:16 </a:t>
            </a:r>
            <a:r>
              <a:rPr lang="en-US" sz="2600" i="1" dirty="0"/>
              <a:t>“For God so loved the world, that He gave His only begotten Son, that whoever believes in Him shall not perish, but have eternal life.” </a:t>
            </a:r>
          </a:p>
        </p:txBody>
      </p:sp>
      <p:sp>
        <p:nvSpPr>
          <p:cNvPr id="6" name="Rectangle 5"/>
          <p:cNvSpPr/>
          <p:nvPr/>
        </p:nvSpPr>
        <p:spPr>
          <a:xfrm>
            <a:off x="291662" y="3775841"/>
            <a:ext cx="3429000" cy="304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Rom</a:t>
            </a:r>
            <a:r>
              <a:rPr lang="en-US" sz="2600" b="1" dirty="0"/>
              <a:t>. 5:8 </a:t>
            </a:r>
            <a:r>
              <a:rPr lang="en-US" sz="2600" i="1" dirty="0"/>
              <a:t>“But God demonstrates His own love toward us, in that while we were yet sinners, Christ died for us.”</a:t>
            </a:r>
          </a:p>
        </p:txBody>
      </p:sp>
    </p:spTree>
    <p:extLst>
      <p:ext uri="{BB962C8B-B14F-4D97-AF65-F5344CB8AC3E}">
        <p14:creationId xmlns:p14="http://schemas.microsoft.com/office/powerpoint/2010/main" val="325318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2400" y="838200"/>
            <a:ext cx="8839200"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990600"/>
            <a:ext cx="9601200" cy="1143000"/>
          </a:xfrm>
        </p:spPr>
        <p:txBody>
          <a:bodyPr>
            <a:noAutofit/>
          </a:bodyPr>
          <a:lstStyle/>
          <a:p>
            <a:pPr algn="l"/>
            <a:r>
              <a:rPr lang="en-US" sz="4600" cap="all" dirty="0">
                <a:solidFill>
                  <a:schemeClr val="accent5"/>
                </a:solidFill>
              </a:rPr>
              <a:t>4</a:t>
            </a:r>
            <a:r>
              <a:rPr lang="en-US" sz="4600" cap="all" dirty="0" smtClean="0">
                <a:solidFill>
                  <a:schemeClr val="accent5"/>
                </a:solidFill>
              </a:rPr>
              <a:t>) You’re meant for something greater</a:t>
            </a:r>
            <a:endParaRPr lang="en-US" sz="4600" cap="all" dirty="0">
              <a:solidFill>
                <a:schemeClr val="accent5"/>
              </a:solidFill>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3600" dirty="0" smtClean="0">
                <a:solidFill>
                  <a:schemeClr val="bg1"/>
                </a:solidFill>
              </a:rPr>
              <a:t>Life </a:t>
            </a:r>
            <a:r>
              <a:rPr lang="en-US" sz="3600" dirty="0" smtClean="0">
                <a:solidFill>
                  <a:schemeClr val="bg1"/>
                </a:solidFill>
              </a:rPr>
              <a:t>is not about this world.</a:t>
            </a:r>
          </a:p>
          <a:p>
            <a:r>
              <a:rPr lang="en-US" sz="3600" dirty="0" smtClean="0">
                <a:solidFill>
                  <a:schemeClr val="bg1"/>
                </a:solidFill>
              </a:rPr>
              <a:t>We don’t have to fear death.</a:t>
            </a:r>
          </a:p>
          <a:p>
            <a:r>
              <a:rPr lang="en-US" sz="3600" dirty="0" smtClean="0">
                <a:solidFill>
                  <a:schemeClr val="bg1"/>
                </a:solidFill>
              </a:rPr>
              <a:t>We have assurance of our resurrection.</a:t>
            </a:r>
            <a:endParaRPr lang="en-US" sz="3600" dirty="0">
              <a:solidFill>
                <a:schemeClr val="bg1"/>
              </a:solidFill>
            </a:endParaRPr>
          </a:p>
        </p:txBody>
      </p:sp>
      <p:pic>
        <p:nvPicPr>
          <p:cNvPr id="4" name="Picture 8" descr="https://www.stockinvestor.com/wp-content/uploads/shutterstock_383383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a:stretch/>
        </p:blipFill>
        <p:spPr bwMode="auto">
          <a:xfrm>
            <a:off x="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nteng-storage.s3.amazonaws.com/img/iea/jvwvyZbD6x/sizes/melting-glaciers_resize_m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9" r="18111"/>
          <a:stretch/>
        </p:blipFill>
        <p:spPr bwMode="auto">
          <a:xfrm>
            <a:off x="9144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insider.com/5e2da00562fa8170594db682?width=1100&amp;format=jpeg&amp;auto=web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20" r="4753"/>
          <a:stretch/>
        </p:blipFill>
        <p:spPr bwMode="auto">
          <a:xfrm>
            <a:off x="182880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hef.bbci.co.uk/images/ic/720x405/p081ngj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68" t="11111" r="25011"/>
          <a:stretch/>
        </p:blipFill>
        <p:spPr bwMode="auto">
          <a:xfrm>
            <a:off x="27432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vox-cdn.com/thumbor/z5A7HND5N1T6lyF8uT6a-e0aOHE=/0x0:3600x2400/1200x800/filters:focal(1290x826:1866x1402)/cdn.vox-cdn.com/uploads/chorus_image/image/62208063/GettyImages_105814376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78" b="3788"/>
          <a:stretch/>
        </p:blipFill>
        <p:spPr bwMode="auto">
          <a:xfrm>
            <a:off x="36638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theconversation.com/files/186352/original/file-20170918-5120-13sw5go.jpg?ixlib=rb-1.1.0&amp;q=45&amp;auto=format&amp;w=496&amp;fit=cli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34" b="3529"/>
          <a:stretch/>
        </p:blipFill>
        <p:spPr bwMode="auto">
          <a:xfrm>
            <a:off x="45782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nor-fm.sagacom.com/wp-content/blogs.dir/2/files/2018/11/theEye-620x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48" t="2546" r="6500" b="3348"/>
          <a:stretch/>
        </p:blipFill>
        <p:spPr bwMode="auto">
          <a:xfrm>
            <a:off x="54926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nd of the wor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06" b="1043"/>
          <a:stretch/>
        </p:blipFill>
        <p:spPr bwMode="auto">
          <a:xfrm>
            <a:off x="6400800" y="0"/>
            <a:ext cx="914400" cy="68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dical isol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34972" b="26843"/>
          <a:stretch/>
        </p:blipFill>
        <p:spPr bwMode="auto">
          <a:xfrm>
            <a:off x="7315200" y="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uclear war"/>
          <p:cNvPicPr>
            <a:picLocks noChangeAspect="1" noChangeArrowheads="1"/>
          </p:cNvPicPr>
          <p:nvPr/>
        </p:nvPicPr>
        <p:blipFill rotWithShape="1">
          <a:blip r:embed="rId11">
            <a:extLst>
              <a:ext uri="{28A0092B-C50C-407E-A947-70E740481C1C}">
                <a14:useLocalDpi xmlns:a14="http://schemas.microsoft.com/office/drawing/2010/main" val="0"/>
              </a:ext>
            </a:extLst>
          </a:blip>
          <a:srcRect l="18466" r="17922" b="14915"/>
          <a:stretch/>
        </p:blipFill>
        <p:spPr bwMode="auto">
          <a:xfrm>
            <a:off x="8229600" y="1"/>
            <a:ext cx="91440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4199" t="23839" r="34996" b="40000"/>
          <a:stretch/>
        </p:blipFill>
        <p:spPr>
          <a:xfrm>
            <a:off x="7923948" y="5257800"/>
            <a:ext cx="1067651" cy="1447800"/>
          </a:xfrm>
          <a:prstGeom prst="rect">
            <a:avLst/>
          </a:prstGeom>
        </p:spPr>
      </p:pic>
      <p:sp>
        <p:nvSpPr>
          <p:cNvPr id="12" name="TextBox 11"/>
          <p:cNvSpPr txBox="1"/>
          <p:nvPr/>
        </p:nvSpPr>
        <p:spPr>
          <a:xfrm>
            <a:off x="533399" y="2895600"/>
            <a:ext cx="8077200" cy="329320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600" b="1" dirty="0">
                <a:solidFill>
                  <a:prstClr val="black"/>
                </a:solidFill>
                <a:latin typeface="Times New Roman" panose="02020603050405020304" pitchFamily="18" charset="0"/>
                <a:cs typeface="Times New Roman" panose="02020603050405020304" pitchFamily="18" charset="0"/>
              </a:rPr>
              <a:t>1 Pet. 1:3-5 </a:t>
            </a:r>
            <a:r>
              <a:rPr lang="en-US" sz="2600" i="1" dirty="0">
                <a:solidFill>
                  <a:prstClr val="black"/>
                </a:solidFill>
                <a:latin typeface="Times New Roman" panose="02020603050405020304" pitchFamily="18" charset="0"/>
                <a:cs typeface="Times New Roman" panose="02020603050405020304" pitchFamily="18" charset="0"/>
              </a:rPr>
              <a:t>“Blessed be the God and Father of our Lord Jesus Christ, who according to His great mercy has caused us to be born again to a living hope through the resurrection of Jesus Christ from the dead</a:t>
            </a:r>
            <a:r>
              <a:rPr lang="en-US" sz="2600" i="1" dirty="0">
                <a:solidFill>
                  <a:prstClr val="black"/>
                </a:solidFill>
                <a:latin typeface="Times New Roman" panose="02020603050405020304" pitchFamily="18" charset="0"/>
                <a:cs typeface="Times New Roman" panose="02020603050405020304" pitchFamily="18" charset="0"/>
              </a:rPr>
              <a:t>, </a:t>
            </a:r>
            <a:r>
              <a:rPr lang="en-US" sz="2600" i="1" dirty="0" smtClean="0">
                <a:solidFill>
                  <a:prstClr val="black"/>
                </a:solidFill>
                <a:latin typeface="Times New Roman" panose="02020603050405020304" pitchFamily="18" charset="0"/>
                <a:cs typeface="Times New Roman" panose="02020603050405020304" pitchFamily="18" charset="0"/>
              </a:rPr>
              <a:t>to </a:t>
            </a:r>
            <a:r>
              <a:rPr lang="en-US" sz="2600" i="1" dirty="0">
                <a:solidFill>
                  <a:prstClr val="black"/>
                </a:solidFill>
                <a:latin typeface="Times New Roman" panose="02020603050405020304" pitchFamily="18" charset="0"/>
                <a:cs typeface="Times New Roman" panose="02020603050405020304" pitchFamily="18" charset="0"/>
              </a:rPr>
              <a:t>obtain an inheritance which is imperishable and undefiled and will not fade away, reserved in heaven for you,  (5)  who are protected by the power of God through faith for a salvation ready to be revealed in the last time.”</a:t>
            </a:r>
            <a:endParaRPr lang="en-US" sz="2600" i="1" dirty="0">
              <a:solidFill>
                <a:prstClr val="black"/>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058111" y="3565029"/>
            <a:ext cx="5027777" cy="1692771"/>
          </a:xfrm>
          <a:prstGeom prst="rect">
            <a:avLst/>
          </a:prstGeom>
          <a:solidFill>
            <a:srgbClr val="957DB1"/>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600" b="1" dirty="0">
                <a:solidFill>
                  <a:prstClr val="black"/>
                </a:solidFill>
                <a:latin typeface="Times New Roman" panose="02020603050405020304" pitchFamily="18" charset="0"/>
                <a:cs typeface="Times New Roman" panose="02020603050405020304" pitchFamily="18" charset="0"/>
              </a:rPr>
              <a:t>Phil. 1:23 </a:t>
            </a:r>
            <a:r>
              <a:rPr lang="en-US" sz="2600" i="1" dirty="0">
                <a:solidFill>
                  <a:prstClr val="black"/>
                </a:solidFill>
                <a:latin typeface="Times New Roman" panose="02020603050405020304" pitchFamily="18" charset="0"/>
                <a:cs typeface="Times New Roman" panose="02020603050405020304" pitchFamily="18" charset="0"/>
              </a:rPr>
              <a:t>“But I am hard-pressed from both directions, having the desire to depart and be with Christ, for that is very much better;” </a:t>
            </a:r>
          </a:p>
        </p:txBody>
      </p:sp>
    </p:spTree>
    <p:extLst>
      <p:ext uri="{BB962C8B-B14F-4D97-AF65-F5344CB8AC3E}">
        <p14:creationId xmlns:p14="http://schemas.microsoft.com/office/powerpoint/2010/main" val="169821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0"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875"/>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21676"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35724" y="2057400"/>
            <a:ext cx="8077200" cy="3111062"/>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a:t>
            </a:r>
            <a:r>
              <a:rPr lang="en-US" sz="2800" b="1" dirty="0"/>
              <a:t>Cor. 15:54 </a:t>
            </a:r>
            <a:r>
              <a:rPr lang="en-US" sz="2800" i="1" dirty="0"/>
              <a:t>“But when this perishable will have put on the imperishable, and this mortal will have put on immortality, then will come about the saying that is written, "DEATH IS SWALLOWED UP in victory.”</a:t>
            </a:r>
          </a:p>
        </p:txBody>
      </p:sp>
    </p:spTree>
    <p:extLst>
      <p:ext uri="{BB962C8B-B14F-4D97-AF65-F5344CB8AC3E}">
        <p14:creationId xmlns:p14="http://schemas.microsoft.com/office/powerpoint/2010/main" val="412058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2400" y="838200"/>
            <a:ext cx="8839200"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990600"/>
            <a:ext cx="9601200" cy="1143000"/>
          </a:xfrm>
        </p:spPr>
        <p:txBody>
          <a:bodyPr>
            <a:noAutofit/>
          </a:bodyPr>
          <a:lstStyle/>
          <a:p>
            <a:pPr algn="l"/>
            <a:r>
              <a:rPr lang="en-US" sz="4600" cap="all" dirty="0">
                <a:solidFill>
                  <a:schemeClr val="accent5"/>
                </a:solidFill>
              </a:rPr>
              <a:t>4</a:t>
            </a:r>
            <a:r>
              <a:rPr lang="en-US" sz="4600" cap="all" dirty="0" smtClean="0">
                <a:solidFill>
                  <a:schemeClr val="accent5"/>
                </a:solidFill>
              </a:rPr>
              <a:t>) You’re meant for something greater</a:t>
            </a:r>
            <a:endParaRPr lang="en-US" sz="4600" cap="all" dirty="0">
              <a:solidFill>
                <a:schemeClr val="accent5"/>
              </a:solidFill>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3600" dirty="0">
                <a:solidFill>
                  <a:schemeClr val="bg1"/>
                </a:solidFill>
              </a:rPr>
              <a:t>L</a:t>
            </a:r>
            <a:r>
              <a:rPr lang="en-US" sz="3600" dirty="0" smtClean="0">
                <a:solidFill>
                  <a:schemeClr val="bg1"/>
                </a:solidFill>
              </a:rPr>
              <a:t>ife </a:t>
            </a:r>
            <a:r>
              <a:rPr lang="en-US" sz="3600" dirty="0" smtClean="0">
                <a:solidFill>
                  <a:schemeClr val="bg1"/>
                </a:solidFill>
              </a:rPr>
              <a:t>is not about this world.</a:t>
            </a:r>
          </a:p>
          <a:p>
            <a:r>
              <a:rPr lang="en-US" sz="3600" dirty="0" smtClean="0">
                <a:solidFill>
                  <a:schemeClr val="bg1"/>
                </a:solidFill>
              </a:rPr>
              <a:t>We don’t have to fear death.</a:t>
            </a:r>
          </a:p>
          <a:p>
            <a:r>
              <a:rPr lang="en-US" sz="3600" dirty="0" smtClean="0">
                <a:solidFill>
                  <a:schemeClr val="bg1"/>
                </a:solidFill>
              </a:rPr>
              <a:t>We have assurance of our resurrection.</a:t>
            </a:r>
          </a:p>
          <a:p>
            <a:r>
              <a:rPr lang="en-US" sz="3600" dirty="0" smtClean="0">
                <a:solidFill>
                  <a:schemeClr val="bg1"/>
                </a:solidFill>
              </a:rPr>
              <a:t>The resurrection should change our perspective.</a:t>
            </a:r>
            <a:endParaRPr lang="en-US" sz="3600" dirty="0">
              <a:solidFill>
                <a:schemeClr val="bg1"/>
              </a:solidFill>
            </a:endParaRPr>
          </a:p>
        </p:txBody>
      </p:sp>
      <p:pic>
        <p:nvPicPr>
          <p:cNvPr id="4" name="Picture 8" descr="https://www.stockinvestor.com/wp-content/uploads/shutterstock_383383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a:stretch/>
        </p:blipFill>
        <p:spPr bwMode="auto">
          <a:xfrm>
            <a:off x="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nteng-storage.s3.amazonaws.com/img/iea/jvwvyZbD6x/sizes/melting-glaciers_resize_m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9" r="18111"/>
          <a:stretch/>
        </p:blipFill>
        <p:spPr bwMode="auto">
          <a:xfrm>
            <a:off x="9144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insider.com/5e2da00562fa8170594db682?width=1100&amp;format=jpeg&amp;auto=web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20" r="4753"/>
          <a:stretch/>
        </p:blipFill>
        <p:spPr bwMode="auto">
          <a:xfrm>
            <a:off x="182880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hef.bbci.co.uk/images/ic/720x405/p081ngj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68" t="11111" r="25011"/>
          <a:stretch/>
        </p:blipFill>
        <p:spPr bwMode="auto">
          <a:xfrm>
            <a:off x="27432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vox-cdn.com/thumbor/z5A7HND5N1T6lyF8uT6a-e0aOHE=/0x0:3600x2400/1200x800/filters:focal(1290x826:1866x1402)/cdn.vox-cdn.com/uploads/chorus_image/image/62208063/GettyImages_105814376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78" b="3788"/>
          <a:stretch/>
        </p:blipFill>
        <p:spPr bwMode="auto">
          <a:xfrm>
            <a:off x="36638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theconversation.com/files/186352/original/file-20170918-5120-13sw5go.jpg?ixlib=rb-1.1.0&amp;q=45&amp;auto=format&amp;w=496&amp;fit=cli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34" b="3529"/>
          <a:stretch/>
        </p:blipFill>
        <p:spPr bwMode="auto">
          <a:xfrm>
            <a:off x="45782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nor-fm.sagacom.com/wp-content/blogs.dir/2/files/2018/11/theEye-620x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48" t="2546" r="6500" b="3348"/>
          <a:stretch/>
        </p:blipFill>
        <p:spPr bwMode="auto">
          <a:xfrm>
            <a:off x="54926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nd of the wor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06" b="1043"/>
          <a:stretch/>
        </p:blipFill>
        <p:spPr bwMode="auto">
          <a:xfrm>
            <a:off x="6400800" y="0"/>
            <a:ext cx="914400" cy="68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dical isol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34972" b="26843"/>
          <a:stretch/>
        </p:blipFill>
        <p:spPr bwMode="auto">
          <a:xfrm>
            <a:off x="7315200" y="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uclear war"/>
          <p:cNvPicPr>
            <a:picLocks noChangeAspect="1" noChangeArrowheads="1"/>
          </p:cNvPicPr>
          <p:nvPr/>
        </p:nvPicPr>
        <p:blipFill rotWithShape="1">
          <a:blip r:embed="rId11">
            <a:extLst>
              <a:ext uri="{28A0092B-C50C-407E-A947-70E740481C1C}">
                <a14:useLocalDpi xmlns:a14="http://schemas.microsoft.com/office/drawing/2010/main" val="0"/>
              </a:ext>
            </a:extLst>
          </a:blip>
          <a:srcRect l="18466" r="17922" b="14915"/>
          <a:stretch/>
        </p:blipFill>
        <p:spPr bwMode="auto">
          <a:xfrm>
            <a:off x="8229600" y="1"/>
            <a:ext cx="91440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4199" t="23839" r="34996" b="40000"/>
          <a:stretch/>
        </p:blipFill>
        <p:spPr>
          <a:xfrm>
            <a:off x="7923948" y="5257800"/>
            <a:ext cx="1067651" cy="1447800"/>
          </a:xfrm>
          <a:prstGeom prst="rect">
            <a:avLst/>
          </a:prstGeom>
        </p:spPr>
      </p:pic>
      <p:sp>
        <p:nvSpPr>
          <p:cNvPr id="12" name="TextBox 11"/>
          <p:cNvSpPr txBox="1"/>
          <p:nvPr/>
        </p:nvSpPr>
        <p:spPr>
          <a:xfrm>
            <a:off x="4799390" y="1981200"/>
            <a:ext cx="4117219" cy="449353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600" b="1" dirty="0" smtClean="0">
                <a:solidFill>
                  <a:prstClr val="black"/>
                </a:solidFill>
                <a:latin typeface="Times New Roman" panose="02020603050405020304" pitchFamily="18" charset="0"/>
                <a:cs typeface="Times New Roman" panose="02020603050405020304" pitchFamily="18" charset="0"/>
              </a:rPr>
              <a:t>2Cor. </a:t>
            </a:r>
            <a:r>
              <a:rPr lang="en-US" sz="2600" b="1" dirty="0">
                <a:solidFill>
                  <a:prstClr val="black"/>
                </a:solidFill>
                <a:latin typeface="Times New Roman" panose="02020603050405020304" pitchFamily="18" charset="0"/>
                <a:cs typeface="Times New Roman" panose="02020603050405020304" pitchFamily="18" charset="0"/>
              </a:rPr>
              <a:t>4:17-18 </a:t>
            </a:r>
            <a:r>
              <a:rPr lang="en-US" sz="2600" i="1" dirty="0">
                <a:solidFill>
                  <a:prstClr val="black"/>
                </a:solidFill>
                <a:latin typeface="Times New Roman" panose="02020603050405020304" pitchFamily="18" charset="0"/>
                <a:cs typeface="Times New Roman" panose="02020603050405020304" pitchFamily="18" charset="0"/>
              </a:rPr>
              <a:t>“For this light momentary affliction is preparing for us an eternal weight of glory beyond all comparison,  (18)  as we look not to the things that are seen but to the things that are unseen. For the things that are seen are transient, but the things that are unseen are eternal.”</a:t>
            </a:r>
          </a:p>
        </p:txBody>
      </p:sp>
    </p:spTree>
    <p:extLst>
      <p:ext uri="{BB962C8B-B14F-4D97-AF65-F5344CB8AC3E}">
        <p14:creationId xmlns:p14="http://schemas.microsoft.com/office/powerpoint/2010/main" val="63963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2400" y="838200"/>
            <a:ext cx="8839200"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720436"/>
            <a:ext cx="8496015" cy="1143000"/>
          </a:xfrm>
        </p:spPr>
        <p:txBody>
          <a:bodyPr>
            <a:normAutofit/>
          </a:bodyPr>
          <a:lstStyle/>
          <a:p>
            <a:pPr algn="l"/>
            <a:r>
              <a:rPr lang="en-US" sz="5400" cap="all" dirty="0">
                <a:solidFill>
                  <a:schemeClr val="accent5"/>
                </a:solidFill>
              </a:rPr>
              <a:t>5</a:t>
            </a:r>
            <a:r>
              <a:rPr lang="en-US" sz="5400" cap="all" dirty="0" smtClean="0">
                <a:solidFill>
                  <a:schemeClr val="accent5"/>
                </a:solidFill>
              </a:rPr>
              <a:t>) Love will remain</a:t>
            </a:r>
            <a:endParaRPr lang="en-US" sz="5400" cap="all" dirty="0">
              <a:solidFill>
                <a:schemeClr val="accent5"/>
              </a:solidFill>
            </a:endParaRPr>
          </a:p>
        </p:txBody>
      </p:sp>
      <p:pic>
        <p:nvPicPr>
          <p:cNvPr id="4" name="Picture 8" descr="https://www.stockinvestor.com/wp-content/uploads/shutterstock_383383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a:stretch/>
        </p:blipFill>
        <p:spPr bwMode="auto">
          <a:xfrm>
            <a:off x="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nteng-storage.s3.amazonaws.com/img/iea/jvwvyZbD6x/sizes/melting-glaciers_resize_m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9" r="18111"/>
          <a:stretch/>
        </p:blipFill>
        <p:spPr bwMode="auto">
          <a:xfrm>
            <a:off x="9144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insider.com/5e2da00562fa8170594db682?width=1100&amp;format=jpeg&amp;auto=web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20" r="4753"/>
          <a:stretch/>
        </p:blipFill>
        <p:spPr bwMode="auto">
          <a:xfrm>
            <a:off x="182880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hef.bbci.co.uk/images/ic/720x405/p081ngj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68" t="11111" r="25011"/>
          <a:stretch/>
        </p:blipFill>
        <p:spPr bwMode="auto">
          <a:xfrm>
            <a:off x="27432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vox-cdn.com/thumbor/z5A7HND5N1T6lyF8uT6a-e0aOHE=/0x0:3600x2400/1200x800/filters:focal(1290x826:1866x1402)/cdn.vox-cdn.com/uploads/chorus_image/image/62208063/GettyImages_105814376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78" b="3788"/>
          <a:stretch/>
        </p:blipFill>
        <p:spPr bwMode="auto">
          <a:xfrm>
            <a:off x="36638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theconversation.com/files/186352/original/file-20170918-5120-13sw5go.jpg?ixlib=rb-1.1.0&amp;q=45&amp;auto=format&amp;w=496&amp;fit=cli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34" b="3529"/>
          <a:stretch/>
        </p:blipFill>
        <p:spPr bwMode="auto">
          <a:xfrm>
            <a:off x="45782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nor-fm.sagacom.com/wp-content/blogs.dir/2/files/2018/11/theEye-620x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48" t="2546" r="6500" b="3348"/>
          <a:stretch/>
        </p:blipFill>
        <p:spPr bwMode="auto">
          <a:xfrm>
            <a:off x="54926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nd of the wor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06" b="1043"/>
          <a:stretch/>
        </p:blipFill>
        <p:spPr bwMode="auto">
          <a:xfrm>
            <a:off x="6400800" y="0"/>
            <a:ext cx="914400" cy="68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dical isol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34972" b="26843"/>
          <a:stretch/>
        </p:blipFill>
        <p:spPr bwMode="auto">
          <a:xfrm>
            <a:off x="7315200" y="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uclear war"/>
          <p:cNvPicPr>
            <a:picLocks noChangeAspect="1" noChangeArrowheads="1"/>
          </p:cNvPicPr>
          <p:nvPr/>
        </p:nvPicPr>
        <p:blipFill rotWithShape="1">
          <a:blip r:embed="rId11">
            <a:extLst>
              <a:ext uri="{28A0092B-C50C-407E-A947-70E740481C1C}">
                <a14:useLocalDpi xmlns:a14="http://schemas.microsoft.com/office/drawing/2010/main" val="0"/>
              </a:ext>
            </a:extLst>
          </a:blip>
          <a:srcRect l="18466" r="17922" b="14915"/>
          <a:stretch/>
        </p:blipFill>
        <p:spPr bwMode="auto">
          <a:xfrm>
            <a:off x="8229600" y="1"/>
            <a:ext cx="91440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4199" t="23839" r="34996" b="40000"/>
          <a:stretch/>
        </p:blipFill>
        <p:spPr>
          <a:xfrm>
            <a:off x="7923948" y="5257800"/>
            <a:ext cx="1067651" cy="1447800"/>
          </a:xfrm>
          <a:prstGeom prst="rect">
            <a:avLst/>
          </a:prstGeom>
        </p:spPr>
      </p:pic>
    </p:spTree>
    <p:extLst>
      <p:ext uri="{BB962C8B-B14F-4D97-AF65-F5344CB8AC3E}">
        <p14:creationId xmlns:p14="http://schemas.microsoft.com/office/powerpoint/2010/main" val="169821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56" y="429027"/>
            <a:ext cx="8021673" cy="4992211"/>
          </a:xfrm>
          <a:prstGeom prst="rect">
            <a:avLst/>
          </a:prstGeom>
        </p:spPr>
      </p:pic>
    </p:spTree>
    <p:extLst>
      <p:ext uri="{BB962C8B-B14F-4D97-AF65-F5344CB8AC3E}">
        <p14:creationId xmlns:p14="http://schemas.microsoft.com/office/powerpoint/2010/main" val="426782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166" y="2850931"/>
            <a:ext cx="4980020" cy="2566204"/>
          </a:xfrm>
          <a:prstGeom prst="rect">
            <a:avLst/>
          </a:prstGeom>
        </p:spPr>
      </p:pic>
    </p:spTree>
    <p:extLst>
      <p:ext uri="{BB962C8B-B14F-4D97-AF65-F5344CB8AC3E}">
        <p14:creationId xmlns:p14="http://schemas.microsoft.com/office/powerpoint/2010/main" val="265552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2400" y="838200"/>
            <a:ext cx="8839200"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720436"/>
            <a:ext cx="8496015" cy="1143000"/>
          </a:xfrm>
        </p:spPr>
        <p:txBody>
          <a:bodyPr>
            <a:normAutofit/>
          </a:bodyPr>
          <a:lstStyle/>
          <a:p>
            <a:pPr algn="l"/>
            <a:r>
              <a:rPr lang="en-US" sz="5400" cap="all" dirty="0">
                <a:solidFill>
                  <a:schemeClr val="accent5"/>
                </a:solidFill>
              </a:rPr>
              <a:t>5</a:t>
            </a:r>
            <a:r>
              <a:rPr lang="en-US" sz="5400" cap="all" dirty="0" smtClean="0">
                <a:solidFill>
                  <a:schemeClr val="accent5"/>
                </a:solidFill>
              </a:rPr>
              <a:t>) Love will remain</a:t>
            </a:r>
            <a:endParaRPr lang="en-US" sz="5400" cap="all" dirty="0">
              <a:solidFill>
                <a:schemeClr val="accent5"/>
              </a:solidFill>
            </a:endParaRPr>
          </a:p>
        </p:txBody>
      </p:sp>
      <p:sp>
        <p:nvSpPr>
          <p:cNvPr id="3" name="Content Placeholder 2"/>
          <p:cNvSpPr>
            <a:spLocks noGrp="1"/>
          </p:cNvSpPr>
          <p:nvPr>
            <p:ph idx="1"/>
          </p:nvPr>
        </p:nvSpPr>
        <p:spPr/>
        <p:txBody>
          <a:bodyPr>
            <a:normAutofit/>
          </a:bodyPr>
          <a:lstStyle/>
          <a:p>
            <a:r>
              <a:rPr lang="en-US" sz="3600" dirty="0" smtClean="0">
                <a:solidFill>
                  <a:schemeClr val="bg1"/>
                </a:solidFill>
              </a:rPr>
              <a:t>God is love and He will never stop loving us.</a:t>
            </a:r>
            <a:endParaRPr lang="en-US" sz="3600" dirty="0">
              <a:solidFill>
                <a:schemeClr val="bg1"/>
              </a:solidFill>
            </a:endParaRPr>
          </a:p>
        </p:txBody>
      </p:sp>
      <p:pic>
        <p:nvPicPr>
          <p:cNvPr id="4" name="Picture 8" descr="https://www.stockinvestor.com/wp-content/uploads/shutterstock_383383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a:stretch/>
        </p:blipFill>
        <p:spPr bwMode="auto">
          <a:xfrm>
            <a:off x="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nteng-storage.s3.amazonaws.com/img/iea/jvwvyZbD6x/sizes/melting-glaciers_resize_m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9" r="18111"/>
          <a:stretch/>
        </p:blipFill>
        <p:spPr bwMode="auto">
          <a:xfrm>
            <a:off x="9144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insider.com/5e2da00562fa8170594db682?width=1100&amp;format=jpeg&amp;auto=web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20" r="4753"/>
          <a:stretch/>
        </p:blipFill>
        <p:spPr bwMode="auto">
          <a:xfrm>
            <a:off x="182880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hef.bbci.co.uk/images/ic/720x405/p081ngj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68" t="11111" r="25011"/>
          <a:stretch/>
        </p:blipFill>
        <p:spPr bwMode="auto">
          <a:xfrm>
            <a:off x="27432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vox-cdn.com/thumbor/z5A7HND5N1T6lyF8uT6a-e0aOHE=/0x0:3600x2400/1200x800/filters:focal(1290x826:1866x1402)/cdn.vox-cdn.com/uploads/chorus_image/image/62208063/GettyImages_105814376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78" b="3788"/>
          <a:stretch/>
        </p:blipFill>
        <p:spPr bwMode="auto">
          <a:xfrm>
            <a:off x="36638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theconversation.com/files/186352/original/file-20170918-5120-13sw5go.jpg?ixlib=rb-1.1.0&amp;q=45&amp;auto=format&amp;w=496&amp;fit=cli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34" b="3529"/>
          <a:stretch/>
        </p:blipFill>
        <p:spPr bwMode="auto">
          <a:xfrm>
            <a:off x="45782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nor-fm.sagacom.com/wp-content/blogs.dir/2/files/2018/11/theEye-620x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48" t="2546" r="6500" b="3348"/>
          <a:stretch/>
        </p:blipFill>
        <p:spPr bwMode="auto">
          <a:xfrm>
            <a:off x="54926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nd of the wor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06" b="1043"/>
          <a:stretch/>
        </p:blipFill>
        <p:spPr bwMode="auto">
          <a:xfrm>
            <a:off x="6400800" y="0"/>
            <a:ext cx="914400" cy="68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dical isol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34972" b="26843"/>
          <a:stretch/>
        </p:blipFill>
        <p:spPr bwMode="auto">
          <a:xfrm>
            <a:off x="7315200" y="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uclear war"/>
          <p:cNvPicPr>
            <a:picLocks noChangeAspect="1" noChangeArrowheads="1"/>
          </p:cNvPicPr>
          <p:nvPr/>
        </p:nvPicPr>
        <p:blipFill rotWithShape="1">
          <a:blip r:embed="rId11">
            <a:extLst>
              <a:ext uri="{28A0092B-C50C-407E-A947-70E740481C1C}">
                <a14:useLocalDpi xmlns:a14="http://schemas.microsoft.com/office/drawing/2010/main" val="0"/>
              </a:ext>
            </a:extLst>
          </a:blip>
          <a:srcRect l="18466" r="17922" b="14915"/>
          <a:stretch/>
        </p:blipFill>
        <p:spPr bwMode="auto">
          <a:xfrm>
            <a:off x="8229600" y="1"/>
            <a:ext cx="91440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4199" t="23839" r="34996" b="40000"/>
          <a:stretch/>
        </p:blipFill>
        <p:spPr>
          <a:xfrm>
            <a:off x="7923948" y="5257800"/>
            <a:ext cx="1067651" cy="1447800"/>
          </a:xfrm>
          <a:prstGeom prst="rect">
            <a:avLst/>
          </a:prstGeom>
        </p:spPr>
      </p:pic>
      <p:sp>
        <p:nvSpPr>
          <p:cNvPr id="20" name="TextBox 19"/>
          <p:cNvSpPr txBox="1"/>
          <p:nvPr/>
        </p:nvSpPr>
        <p:spPr>
          <a:xfrm>
            <a:off x="1562100" y="2860019"/>
            <a:ext cx="6019800" cy="3108543"/>
          </a:xfrm>
          <a:prstGeom prst="rect">
            <a:avLst/>
          </a:prstGeom>
          <a:solidFill>
            <a:srgbClr val="957DB1"/>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b="1" dirty="0" smtClean="0">
                <a:solidFill>
                  <a:prstClr val="black"/>
                </a:solidFill>
                <a:latin typeface="Times New Roman" panose="02020603050405020304" pitchFamily="18" charset="0"/>
                <a:cs typeface="Times New Roman" panose="02020603050405020304" pitchFamily="18" charset="0"/>
              </a:rPr>
              <a:t>Rom</a:t>
            </a:r>
            <a:r>
              <a:rPr lang="en-US" sz="2800" b="1" dirty="0">
                <a:solidFill>
                  <a:prstClr val="black"/>
                </a:solidFill>
                <a:latin typeface="Times New Roman" panose="02020603050405020304" pitchFamily="18" charset="0"/>
                <a:cs typeface="Times New Roman" panose="02020603050405020304" pitchFamily="18" charset="0"/>
              </a:rPr>
              <a:t>. 8:38-39 ESV  </a:t>
            </a:r>
            <a:r>
              <a:rPr lang="en-US" sz="2800" i="1" dirty="0">
                <a:solidFill>
                  <a:prstClr val="black"/>
                </a:solidFill>
                <a:latin typeface="Times New Roman" panose="02020603050405020304" pitchFamily="18" charset="0"/>
                <a:cs typeface="Times New Roman" panose="02020603050405020304" pitchFamily="18" charset="0"/>
              </a:rPr>
              <a:t>“For I am sure that neither death nor life, nor angels nor rulers, nor things present nor things to come, nor powers,  (39)  nor height nor depth, nor anything else in all creation, will be able to separate us from the love of God in Christ Jesus our Lord.”</a:t>
            </a:r>
          </a:p>
        </p:txBody>
      </p:sp>
    </p:spTree>
    <p:extLst>
      <p:ext uri="{BB962C8B-B14F-4D97-AF65-F5344CB8AC3E}">
        <p14:creationId xmlns:p14="http://schemas.microsoft.com/office/powerpoint/2010/main" val="30420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2400" y="838200"/>
            <a:ext cx="8839200"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720436"/>
            <a:ext cx="8496015" cy="1143000"/>
          </a:xfrm>
        </p:spPr>
        <p:txBody>
          <a:bodyPr>
            <a:normAutofit/>
          </a:bodyPr>
          <a:lstStyle/>
          <a:p>
            <a:pPr algn="l"/>
            <a:r>
              <a:rPr lang="en-US" sz="5400" cap="all" dirty="0" smtClean="0">
                <a:solidFill>
                  <a:schemeClr val="accent5"/>
                </a:solidFill>
              </a:rPr>
              <a:t>1) God is in Control</a:t>
            </a:r>
            <a:endParaRPr lang="en-US" sz="5400" cap="all" dirty="0">
              <a:solidFill>
                <a:schemeClr val="accent5"/>
              </a:solidFill>
            </a:endParaRPr>
          </a:p>
        </p:txBody>
      </p:sp>
      <p:sp>
        <p:nvSpPr>
          <p:cNvPr id="3" name="Content Placeholder 2"/>
          <p:cNvSpPr>
            <a:spLocks noGrp="1"/>
          </p:cNvSpPr>
          <p:nvPr>
            <p:ph idx="1"/>
          </p:nvPr>
        </p:nvSpPr>
        <p:spPr/>
        <p:txBody>
          <a:bodyPr>
            <a:normAutofit/>
          </a:bodyPr>
          <a:lstStyle/>
          <a:p>
            <a:r>
              <a:rPr lang="en-US" sz="3600" dirty="0" smtClean="0">
                <a:solidFill>
                  <a:schemeClr val="bg1"/>
                </a:solidFill>
              </a:rPr>
              <a:t>He holds all things together.</a:t>
            </a:r>
          </a:p>
        </p:txBody>
      </p:sp>
      <p:pic>
        <p:nvPicPr>
          <p:cNvPr id="4" name="Picture 8" descr="https://www.stockinvestor.com/wp-content/uploads/shutterstock_383383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a:stretch/>
        </p:blipFill>
        <p:spPr bwMode="auto">
          <a:xfrm>
            <a:off x="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nteng-storage.s3.amazonaws.com/img/iea/jvwvyZbD6x/sizes/melting-glaciers_resize_m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9" r="18111"/>
          <a:stretch/>
        </p:blipFill>
        <p:spPr bwMode="auto">
          <a:xfrm>
            <a:off x="9144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insider.com/5e2da00562fa8170594db682?width=1100&amp;format=jpeg&amp;auto=web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20" r="4753"/>
          <a:stretch/>
        </p:blipFill>
        <p:spPr bwMode="auto">
          <a:xfrm>
            <a:off x="182880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hef.bbci.co.uk/images/ic/720x405/p081ngj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68" t="11111" r="25011"/>
          <a:stretch/>
        </p:blipFill>
        <p:spPr bwMode="auto">
          <a:xfrm>
            <a:off x="27432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vox-cdn.com/thumbor/z5A7HND5N1T6lyF8uT6a-e0aOHE=/0x0:3600x2400/1200x800/filters:focal(1290x826:1866x1402)/cdn.vox-cdn.com/uploads/chorus_image/image/62208063/GettyImages_105814376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78" b="3788"/>
          <a:stretch/>
        </p:blipFill>
        <p:spPr bwMode="auto">
          <a:xfrm>
            <a:off x="36638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theconversation.com/files/186352/original/file-20170918-5120-13sw5go.jpg?ixlib=rb-1.1.0&amp;q=45&amp;auto=format&amp;w=496&amp;fit=cli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34" b="3529"/>
          <a:stretch/>
        </p:blipFill>
        <p:spPr bwMode="auto">
          <a:xfrm>
            <a:off x="45782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nor-fm.sagacom.com/wp-content/blogs.dir/2/files/2018/11/theEye-620x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48" t="2546" r="6500" b="3348"/>
          <a:stretch/>
        </p:blipFill>
        <p:spPr bwMode="auto">
          <a:xfrm>
            <a:off x="54926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nd of the wor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06" b="1043"/>
          <a:stretch/>
        </p:blipFill>
        <p:spPr bwMode="auto">
          <a:xfrm>
            <a:off x="6400800" y="0"/>
            <a:ext cx="914400" cy="68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dical isol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34972" b="26843"/>
          <a:stretch/>
        </p:blipFill>
        <p:spPr bwMode="auto">
          <a:xfrm>
            <a:off x="7315200" y="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uclear war"/>
          <p:cNvPicPr>
            <a:picLocks noChangeAspect="1" noChangeArrowheads="1"/>
          </p:cNvPicPr>
          <p:nvPr/>
        </p:nvPicPr>
        <p:blipFill rotWithShape="1">
          <a:blip r:embed="rId11">
            <a:extLst>
              <a:ext uri="{28A0092B-C50C-407E-A947-70E740481C1C}">
                <a14:useLocalDpi xmlns:a14="http://schemas.microsoft.com/office/drawing/2010/main" val="0"/>
              </a:ext>
            </a:extLst>
          </a:blip>
          <a:srcRect l="18466" r="17922" b="14915"/>
          <a:stretch/>
        </p:blipFill>
        <p:spPr bwMode="auto">
          <a:xfrm>
            <a:off x="8229600" y="1"/>
            <a:ext cx="91440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4199" t="23839" r="34996" b="40000"/>
          <a:stretch/>
        </p:blipFill>
        <p:spPr>
          <a:xfrm>
            <a:off x="7923948" y="5257800"/>
            <a:ext cx="1067651" cy="1447800"/>
          </a:xfrm>
          <a:prstGeom prst="rect">
            <a:avLst/>
          </a:prstGeom>
        </p:spPr>
      </p:pic>
    </p:spTree>
    <p:extLst>
      <p:ext uri="{BB962C8B-B14F-4D97-AF65-F5344CB8AC3E}">
        <p14:creationId xmlns:p14="http://schemas.microsoft.com/office/powerpoint/2010/main" val="44171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2400" y="838200"/>
            <a:ext cx="8839200"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90500" y="1257300"/>
            <a:ext cx="8762999" cy="5029200"/>
          </a:xfrm>
        </p:spPr>
        <p:txBody>
          <a:bodyPr>
            <a:normAutofit/>
          </a:bodyPr>
          <a:lstStyle/>
          <a:p>
            <a:pPr algn="l"/>
            <a:r>
              <a:rPr lang="en-US" sz="4600" cap="all" dirty="0">
                <a:solidFill>
                  <a:srgbClr val="4BACC6"/>
                </a:solidFill>
              </a:rPr>
              <a:t>1) God is in </a:t>
            </a:r>
            <a:r>
              <a:rPr lang="en-US" sz="4600" cap="all" dirty="0" smtClean="0">
                <a:solidFill>
                  <a:srgbClr val="4BACC6"/>
                </a:solidFill>
              </a:rPr>
              <a:t>Control</a:t>
            </a:r>
            <a:br>
              <a:rPr lang="en-US" sz="4600" cap="all" dirty="0" smtClean="0">
                <a:solidFill>
                  <a:srgbClr val="4BACC6"/>
                </a:solidFill>
              </a:rPr>
            </a:br>
            <a:r>
              <a:rPr lang="en-US" sz="4600" cap="all" dirty="0">
                <a:solidFill>
                  <a:srgbClr val="4BACC6"/>
                </a:solidFill>
              </a:rPr>
              <a:t>2) Death is </a:t>
            </a:r>
            <a:r>
              <a:rPr lang="en-US" sz="4600" cap="all" dirty="0" smtClean="0">
                <a:solidFill>
                  <a:srgbClr val="4BACC6"/>
                </a:solidFill>
              </a:rPr>
              <a:t>certain</a:t>
            </a:r>
            <a:br>
              <a:rPr lang="en-US" sz="4600" cap="all" dirty="0" smtClean="0">
                <a:solidFill>
                  <a:srgbClr val="4BACC6"/>
                </a:solidFill>
              </a:rPr>
            </a:br>
            <a:r>
              <a:rPr lang="en-US" sz="4600" cap="all" dirty="0">
                <a:solidFill>
                  <a:srgbClr val="4BACC6"/>
                </a:solidFill>
              </a:rPr>
              <a:t>3) Jesus came to save </a:t>
            </a:r>
            <a:r>
              <a:rPr lang="en-US" sz="4600" cap="all" dirty="0" smtClean="0">
                <a:solidFill>
                  <a:srgbClr val="4BACC6"/>
                </a:solidFill>
              </a:rPr>
              <a:t>us</a:t>
            </a:r>
            <a:r>
              <a:rPr lang="en-US" sz="5400" cap="all" dirty="0" smtClean="0">
                <a:solidFill>
                  <a:srgbClr val="4BACC6"/>
                </a:solidFill>
              </a:rPr>
              <a:t/>
            </a:r>
            <a:br>
              <a:rPr lang="en-US" sz="5400" cap="all" dirty="0" smtClean="0">
                <a:solidFill>
                  <a:srgbClr val="4BACC6"/>
                </a:solidFill>
              </a:rPr>
            </a:br>
            <a:r>
              <a:rPr lang="en-US" sz="4600" cap="all" dirty="0">
                <a:solidFill>
                  <a:srgbClr val="4BACC6"/>
                </a:solidFill>
              </a:rPr>
              <a:t>4) You’re meant </a:t>
            </a:r>
            <a:r>
              <a:rPr lang="en-US" sz="4600" cap="all" dirty="0" smtClean="0">
                <a:solidFill>
                  <a:srgbClr val="4BACC6"/>
                </a:solidFill>
              </a:rPr>
              <a:t>for something </a:t>
            </a:r>
            <a:r>
              <a:rPr lang="en-US" sz="4600" cap="all" dirty="0">
                <a:solidFill>
                  <a:srgbClr val="4BACC6"/>
                </a:solidFill>
              </a:rPr>
              <a:t>greater</a:t>
            </a:r>
            <a:r>
              <a:rPr lang="en-US" sz="5400" cap="all" dirty="0" smtClean="0">
                <a:solidFill>
                  <a:srgbClr val="4BACC6"/>
                </a:solidFill>
              </a:rPr>
              <a:t/>
            </a:r>
            <a:br>
              <a:rPr lang="en-US" sz="5400" cap="all" dirty="0" smtClean="0">
                <a:solidFill>
                  <a:srgbClr val="4BACC6"/>
                </a:solidFill>
              </a:rPr>
            </a:br>
            <a:r>
              <a:rPr lang="en-US" sz="4600" cap="all" dirty="0" smtClean="0">
                <a:solidFill>
                  <a:schemeClr val="accent5"/>
                </a:solidFill>
              </a:rPr>
              <a:t>5) Love will remain</a:t>
            </a:r>
            <a:endParaRPr lang="en-US" sz="4600" cap="all" dirty="0">
              <a:solidFill>
                <a:schemeClr val="accent5"/>
              </a:solidFill>
            </a:endParaRPr>
          </a:p>
        </p:txBody>
      </p:sp>
      <p:pic>
        <p:nvPicPr>
          <p:cNvPr id="4" name="Picture 8" descr="https://www.stockinvestor.com/wp-content/uploads/shutterstock_383383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a:stretch/>
        </p:blipFill>
        <p:spPr bwMode="auto">
          <a:xfrm>
            <a:off x="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nteng-storage.s3.amazonaws.com/img/iea/jvwvyZbD6x/sizes/melting-glaciers_resize_m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9" r="18111"/>
          <a:stretch/>
        </p:blipFill>
        <p:spPr bwMode="auto">
          <a:xfrm>
            <a:off x="9144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insider.com/5e2da00562fa8170594db682?width=1100&amp;format=jpeg&amp;auto=web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20" r="4753"/>
          <a:stretch/>
        </p:blipFill>
        <p:spPr bwMode="auto">
          <a:xfrm>
            <a:off x="182880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hef.bbci.co.uk/images/ic/720x405/p081ngj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68" t="11111" r="25011"/>
          <a:stretch/>
        </p:blipFill>
        <p:spPr bwMode="auto">
          <a:xfrm>
            <a:off x="27432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vox-cdn.com/thumbor/z5A7HND5N1T6lyF8uT6a-e0aOHE=/0x0:3600x2400/1200x800/filters:focal(1290x826:1866x1402)/cdn.vox-cdn.com/uploads/chorus_image/image/62208063/GettyImages_105814376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78" b="3788"/>
          <a:stretch/>
        </p:blipFill>
        <p:spPr bwMode="auto">
          <a:xfrm>
            <a:off x="36638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theconversation.com/files/186352/original/file-20170918-5120-13sw5go.jpg?ixlib=rb-1.1.0&amp;q=45&amp;auto=format&amp;w=496&amp;fit=cli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34" b="3529"/>
          <a:stretch/>
        </p:blipFill>
        <p:spPr bwMode="auto">
          <a:xfrm>
            <a:off x="45782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nor-fm.sagacom.com/wp-content/blogs.dir/2/files/2018/11/theEye-620x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48" t="2546" r="6500" b="3348"/>
          <a:stretch/>
        </p:blipFill>
        <p:spPr bwMode="auto">
          <a:xfrm>
            <a:off x="54926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nd of the wor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06" b="1043"/>
          <a:stretch/>
        </p:blipFill>
        <p:spPr bwMode="auto">
          <a:xfrm>
            <a:off x="6400800" y="0"/>
            <a:ext cx="914400" cy="68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dical isol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34972" b="26843"/>
          <a:stretch/>
        </p:blipFill>
        <p:spPr bwMode="auto">
          <a:xfrm>
            <a:off x="7315200" y="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uclear war"/>
          <p:cNvPicPr>
            <a:picLocks noChangeAspect="1" noChangeArrowheads="1"/>
          </p:cNvPicPr>
          <p:nvPr/>
        </p:nvPicPr>
        <p:blipFill rotWithShape="1">
          <a:blip r:embed="rId11">
            <a:extLst>
              <a:ext uri="{28A0092B-C50C-407E-A947-70E740481C1C}">
                <a14:useLocalDpi xmlns:a14="http://schemas.microsoft.com/office/drawing/2010/main" val="0"/>
              </a:ext>
            </a:extLst>
          </a:blip>
          <a:srcRect l="18466" r="17922" b="14915"/>
          <a:stretch/>
        </p:blipFill>
        <p:spPr bwMode="auto">
          <a:xfrm>
            <a:off x="8229600" y="1"/>
            <a:ext cx="91440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4199" t="23839" r="34996" b="40000"/>
          <a:stretch/>
        </p:blipFill>
        <p:spPr>
          <a:xfrm>
            <a:off x="7923948" y="5257800"/>
            <a:ext cx="1067651" cy="1447800"/>
          </a:xfrm>
          <a:prstGeom prst="rect">
            <a:avLst/>
          </a:prstGeom>
        </p:spPr>
      </p:pic>
    </p:spTree>
    <p:extLst>
      <p:ext uri="{BB962C8B-B14F-4D97-AF65-F5344CB8AC3E}">
        <p14:creationId xmlns:p14="http://schemas.microsoft.com/office/powerpoint/2010/main" val="68951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62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5867400" y="304800"/>
            <a:ext cx="2590800" cy="47244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Heb. 1:3 </a:t>
            </a:r>
            <a:r>
              <a:rPr lang="en-US" sz="2800" i="1" dirty="0">
                <a:effectLst>
                  <a:outerShdw blurRad="38100" dist="38100" dir="2700000" algn="tl">
                    <a:srgbClr val="000000">
                      <a:alpha val="43137"/>
                    </a:srgbClr>
                  </a:outerShdw>
                </a:effectLst>
              </a:rPr>
              <a:t>“And He is the radiance of His glory and the exact representation of His nature, and upholds all things by the word of His power.”</a:t>
            </a:r>
          </a:p>
        </p:txBody>
      </p:sp>
    </p:spTree>
    <p:extLst>
      <p:ext uri="{BB962C8B-B14F-4D97-AF65-F5344CB8AC3E}">
        <p14:creationId xmlns:p14="http://schemas.microsoft.com/office/powerpoint/2010/main" val="407348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2400" y="838200"/>
            <a:ext cx="8839200"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720436"/>
            <a:ext cx="8496015" cy="1143000"/>
          </a:xfrm>
        </p:spPr>
        <p:txBody>
          <a:bodyPr>
            <a:normAutofit/>
          </a:bodyPr>
          <a:lstStyle/>
          <a:p>
            <a:pPr algn="l"/>
            <a:r>
              <a:rPr lang="en-US" sz="5400" cap="all" dirty="0" smtClean="0">
                <a:solidFill>
                  <a:schemeClr val="accent5"/>
                </a:solidFill>
              </a:rPr>
              <a:t>1) God is in Control</a:t>
            </a:r>
            <a:endParaRPr lang="en-US" sz="5400" cap="all" dirty="0">
              <a:solidFill>
                <a:schemeClr val="accent5"/>
              </a:solidFill>
            </a:endParaRPr>
          </a:p>
        </p:txBody>
      </p:sp>
      <p:sp>
        <p:nvSpPr>
          <p:cNvPr id="3" name="Content Placeholder 2"/>
          <p:cNvSpPr>
            <a:spLocks noGrp="1"/>
          </p:cNvSpPr>
          <p:nvPr>
            <p:ph idx="1"/>
          </p:nvPr>
        </p:nvSpPr>
        <p:spPr/>
        <p:txBody>
          <a:bodyPr>
            <a:normAutofit/>
          </a:bodyPr>
          <a:lstStyle/>
          <a:p>
            <a:r>
              <a:rPr lang="en-US" sz="3600" dirty="0" smtClean="0">
                <a:solidFill>
                  <a:schemeClr val="bg1"/>
                </a:solidFill>
              </a:rPr>
              <a:t>He holds all things together.</a:t>
            </a:r>
          </a:p>
          <a:p>
            <a:pPr lvl="1"/>
            <a:r>
              <a:rPr lang="en-US" sz="3200" dirty="0" smtClean="0">
                <a:solidFill>
                  <a:schemeClr val="bg1"/>
                </a:solidFill>
              </a:rPr>
              <a:t>Everything that happens is either caused or allowed by Him for His own perfect purpose.</a:t>
            </a:r>
          </a:p>
          <a:p>
            <a:r>
              <a:rPr lang="en-US" sz="3600" dirty="0" smtClean="0">
                <a:solidFill>
                  <a:schemeClr val="bg1"/>
                </a:solidFill>
              </a:rPr>
              <a:t>All of His promises remain true.</a:t>
            </a:r>
            <a:endParaRPr lang="en-US" sz="3600" dirty="0">
              <a:solidFill>
                <a:schemeClr val="bg1"/>
              </a:solidFill>
            </a:endParaRPr>
          </a:p>
        </p:txBody>
      </p:sp>
      <p:pic>
        <p:nvPicPr>
          <p:cNvPr id="4" name="Picture 8" descr="https://www.stockinvestor.com/wp-content/uploads/shutterstock_383383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a:stretch/>
        </p:blipFill>
        <p:spPr bwMode="auto">
          <a:xfrm>
            <a:off x="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nteng-storage.s3.amazonaws.com/img/iea/jvwvyZbD6x/sizes/melting-glaciers_resize_m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9" r="18111"/>
          <a:stretch/>
        </p:blipFill>
        <p:spPr bwMode="auto">
          <a:xfrm>
            <a:off x="9144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insider.com/5e2da00562fa8170594db682?width=1100&amp;format=jpeg&amp;auto=web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20" r="4753"/>
          <a:stretch/>
        </p:blipFill>
        <p:spPr bwMode="auto">
          <a:xfrm>
            <a:off x="182880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hef.bbci.co.uk/images/ic/720x405/p081ngj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68" t="11111" r="25011"/>
          <a:stretch/>
        </p:blipFill>
        <p:spPr bwMode="auto">
          <a:xfrm>
            <a:off x="27432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vox-cdn.com/thumbor/z5A7HND5N1T6lyF8uT6a-e0aOHE=/0x0:3600x2400/1200x800/filters:focal(1290x826:1866x1402)/cdn.vox-cdn.com/uploads/chorus_image/image/62208063/GettyImages_105814376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78" b="3788"/>
          <a:stretch/>
        </p:blipFill>
        <p:spPr bwMode="auto">
          <a:xfrm>
            <a:off x="36638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theconversation.com/files/186352/original/file-20170918-5120-13sw5go.jpg?ixlib=rb-1.1.0&amp;q=45&amp;auto=format&amp;w=496&amp;fit=cli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34" b="3529"/>
          <a:stretch/>
        </p:blipFill>
        <p:spPr bwMode="auto">
          <a:xfrm>
            <a:off x="45782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nor-fm.sagacom.com/wp-content/blogs.dir/2/files/2018/11/theEye-620x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48" t="2546" r="6500" b="3348"/>
          <a:stretch/>
        </p:blipFill>
        <p:spPr bwMode="auto">
          <a:xfrm>
            <a:off x="54926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nd of the wor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06" b="1043"/>
          <a:stretch/>
        </p:blipFill>
        <p:spPr bwMode="auto">
          <a:xfrm>
            <a:off x="6400800" y="0"/>
            <a:ext cx="914400" cy="68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dical isol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34972" b="26843"/>
          <a:stretch/>
        </p:blipFill>
        <p:spPr bwMode="auto">
          <a:xfrm>
            <a:off x="7315200" y="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uclear war"/>
          <p:cNvPicPr>
            <a:picLocks noChangeAspect="1" noChangeArrowheads="1"/>
          </p:cNvPicPr>
          <p:nvPr/>
        </p:nvPicPr>
        <p:blipFill rotWithShape="1">
          <a:blip r:embed="rId11">
            <a:extLst>
              <a:ext uri="{28A0092B-C50C-407E-A947-70E740481C1C}">
                <a14:useLocalDpi xmlns:a14="http://schemas.microsoft.com/office/drawing/2010/main" val="0"/>
              </a:ext>
            </a:extLst>
          </a:blip>
          <a:srcRect l="18466" r="17922" b="14915"/>
          <a:stretch/>
        </p:blipFill>
        <p:spPr bwMode="auto">
          <a:xfrm>
            <a:off x="8229600" y="1"/>
            <a:ext cx="91440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4199" t="23839" r="34996" b="40000"/>
          <a:stretch/>
        </p:blipFill>
        <p:spPr>
          <a:xfrm>
            <a:off x="7923948" y="5257800"/>
            <a:ext cx="1067651" cy="1447800"/>
          </a:xfrm>
          <a:prstGeom prst="rect">
            <a:avLst/>
          </a:prstGeom>
        </p:spPr>
      </p:pic>
      <p:sp>
        <p:nvSpPr>
          <p:cNvPr id="12" name="TextBox 11"/>
          <p:cNvSpPr txBox="1"/>
          <p:nvPr/>
        </p:nvSpPr>
        <p:spPr>
          <a:xfrm>
            <a:off x="2791268" y="3549303"/>
            <a:ext cx="5943600" cy="169277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600" b="1" dirty="0">
                <a:solidFill>
                  <a:prstClr val="black"/>
                </a:solidFill>
                <a:latin typeface="Times New Roman" panose="02020603050405020304" pitchFamily="18" charset="0"/>
                <a:cs typeface="Times New Roman" panose="02020603050405020304" pitchFamily="18" charset="0"/>
              </a:rPr>
              <a:t>Isa 46:10 NIV </a:t>
            </a:r>
            <a:r>
              <a:rPr lang="en-US" sz="2600" i="1" dirty="0">
                <a:solidFill>
                  <a:prstClr val="black"/>
                </a:solidFill>
                <a:latin typeface="Times New Roman" panose="02020603050405020304" pitchFamily="18" charset="0"/>
                <a:cs typeface="Times New Roman" panose="02020603050405020304" pitchFamily="18" charset="0"/>
              </a:rPr>
              <a:t>“I make known the end from the beginning, from ancient times, what is still to come. I say, 'My purpose will stand, and I will do all that I please.'”</a:t>
            </a:r>
          </a:p>
        </p:txBody>
      </p:sp>
    </p:spTree>
    <p:extLst>
      <p:ext uri="{BB962C8B-B14F-4D97-AF65-F5344CB8AC3E}">
        <p14:creationId xmlns:p14="http://schemas.microsoft.com/office/powerpoint/2010/main" val="72084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1447800" y="2362200"/>
            <a:ext cx="6553200" cy="38862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Gen</a:t>
            </a:r>
            <a:r>
              <a:rPr lang="en-US" sz="2600" b="1" dirty="0"/>
              <a:t>. 8:21-22 </a:t>
            </a:r>
            <a:r>
              <a:rPr lang="en-US" sz="2600" i="1" dirty="0"/>
              <a:t>“The LORD smelled the soothing aroma; and the LORD said to Himself, "I will never again curse the ground on account of man, for the intent of man's heart is evil from his youth; and I will never again destroy every living thing, as I have done.  (22)  "While the earth remains, Seedtime and harvest, And cold and heat, And summer and winter, And day and night Shall not cease."</a:t>
            </a:r>
          </a:p>
        </p:txBody>
      </p:sp>
    </p:spTree>
    <p:extLst>
      <p:ext uri="{BB962C8B-B14F-4D97-AF65-F5344CB8AC3E}">
        <p14:creationId xmlns:p14="http://schemas.microsoft.com/office/powerpoint/2010/main" val="367132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1447800" y="2362200"/>
            <a:ext cx="6553200" cy="38862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white"/>
                </a:solidFill>
              </a:rPr>
              <a:t>Gen</a:t>
            </a:r>
            <a:r>
              <a:rPr lang="en-US" sz="2600" b="1" dirty="0">
                <a:solidFill>
                  <a:prstClr val="white"/>
                </a:solidFill>
              </a:rPr>
              <a:t>. 8:21-22 </a:t>
            </a:r>
            <a:r>
              <a:rPr lang="en-US" sz="2600" i="1" dirty="0">
                <a:solidFill>
                  <a:prstClr val="white"/>
                </a:solidFill>
              </a:rPr>
              <a:t>“The LORD smelled the soothing aroma; and the LORD said to Himself, "I will never again curse the ground on account of man, for the intent of man's heart is evil from his youth; and I will never again destroy every living thing, as I have done.  (22)  </a:t>
            </a:r>
            <a:r>
              <a:rPr lang="en-US" sz="2600" b="1" i="1" dirty="0">
                <a:solidFill>
                  <a:prstClr val="white"/>
                </a:solidFill>
              </a:rPr>
              <a:t>"</a:t>
            </a:r>
            <a:r>
              <a:rPr lang="en-US" sz="2600" b="1" i="1" dirty="0">
                <a:solidFill>
                  <a:srgbClr val="FFFF00"/>
                </a:solidFill>
              </a:rPr>
              <a:t>While the earth remains, Seedtime and harvest, And cold and heat, And summer and winter, And day and night Shall not cease.</a:t>
            </a:r>
            <a:r>
              <a:rPr lang="en-US" sz="2600" b="1" i="1" dirty="0">
                <a:solidFill>
                  <a:prstClr val="white"/>
                </a:solidFill>
              </a:rPr>
              <a:t>"</a:t>
            </a:r>
          </a:p>
        </p:txBody>
      </p:sp>
    </p:spTree>
    <p:extLst>
      <p:ext uri="{BB962C8B-B14F-4D97-AF65-F5344CB8AC3E}">
        <p14:creationId xmlns:p14="http://schemas.microsoft.com/office/powerpoint/2010/main" val="180922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2400" y="838200"/>
            <a:ext cx="8839200"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720436"/>
            <a:ext cx="8496015" cy="1143000"/>
          </a:xfrm>
        </p:spPr>
        <p:txBody>
          <a:bodyPr>
            <a:normAutofit/>
          </a:bodyPr>
          <a:lstStyle/>
          <a:p>
            <a:pPr algn="l"/>
            <a:r>
              <a:rPr lang="en-US" sz="5400" cap="all" dirty="0" smtClean="0">
                <a:solidFill>
                  <a:schemeClr val="accent5"/>
                </a:solidFill>
              </a:rPr>
              <a:t>1) God is in Control</a:t>
            </a:r>
            <a:endParaRPr lang="en-US" sz="5400" cap="all" dirty="0">
              <a:solidFill>
                <a:schemeClr val="accent5"/>
              </a:solidFill>
            </a:endParaRPr>
          </a:p>
        </p:txBody>
      </p:sp>
      <p:sp>
        <p:nvSpPr>
          <p:cNvPr id="3" name="Content Placeholder 2"/>
          <p:cNvSpPr>
            <a:spLocks noGrp="1"/>
          </p:cNvSpPr>
          <p:nvPr>
            <p:ph idx="1"/>
          </p:nvPr>
        </p:nvSpPr>
        <p:spPr/>
        <p:txBody>
          <a:bodyPr>
            <a:normAutofit/>
          </a:bodyPr>
          <a:lstStyle/>
          <a:p>
            <a:r>
              <a:rPr lang="en-US" sz="3600" dirty="0" smtClean="0">
                <a:solidFill>
                  <a:schemeClr val="bg1"/>
                </a:solidFill>
              </a:rPr>
              <a:t>He holds all things together.</a:t>
            </a:r>
          </a:p>
          <a:p>
            <a:pPr lvl="1"/>
            <a:r>
              <a:rPr lang="en-US" sz="3200" dirty="0" smtClean="0">
                <a:solidFill>
                  <a:schemeClr val="bg1"/>
                </a:solidFill>
              </a:rPr>
              <a:t>Everything that happens is either caused or allowed by Him for His own perfect purpose.</a:t>
            </a:r>
          </a:p>
          <a:p>
            <a:r>
              <a:rPr lang="en-US" sz="3600" dirty="0" smtClean="0">
                <a:solidFill>
                  <a:schemeClr val="bg1"/>
                </a:solidFill>
              </a:rPr>
              <a:t>All of His promises remain true.</a:t>
            </a:r>
            <a:endParaRPr lang="en-US" sz="3600" dirty="0">
              <a:solidFill>
                <a:schemeClr val="bg1"/>
              </a:solidFill>
            </a:endParaRPr>
          </a:p>
        </p:txBody>
      </p:sp>
      <p:pic>
        <p:nvPicPr>
          <p:cNvPr id="4" name="Picture 8" descr="https://www.stockinvestor.com/wp-content/uploads/shutterstock_383383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a:stretch/>
        </p:blipFill>
        <p:spPr bwMode="auto">
          <a:xfrm>
            <a:off x="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nteng-storage.s3.amazonaws.com/img/iea/jvwvyZbD6x/sizes/melting-glaciers_resize_m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9" r="18111"/>
          <a:stretch/>
        </p:blipFill>
        <p:spPr bwMode="auto">
          <a:xfrm>
            <a:off x="9144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insider.com/5e2da00562fa8170594db682?width=1100&amp;format=jpeg&amp;auto=web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20" r="4753"/>
          <a:stretch/>
        </p:blipFill>
        <p:spPr bwMode="auto">
          <a:xfrm>
            <a:off x="182880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hef.bbci.co.uk/images/ic/720x405/p081ngj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68" t="11111" r="25011"/>
          <a:stretch/>
        </p:blipFill>
        <p:spPr bwMode="auto">
          <a:xfrm>
            <a:off x="27432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vox-cdn.com/thumbor/z5A7HND5N1T6lyF8uT6a-e0aOHE=/0x0:3600x2400/1200x800/filters:focal(1290x826:1866x1402)/cdn.vox-cdn.com/uploads/chorus_image/image/62208063/GettyImages_105814376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78" b="3788"/>
          <a:stretch/>
        </p:blipFill>
        <p:spPr bwMode="auto">
          <a:xfrm>
            <a:off x="36638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theconversation.com/files/186352/original/file-20170918-5120-13sw5go.jpg?ixlib=rb-1.1.0&amp;q=45&amp;auto=format&amp;w=496&amp;fit=cli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34" b="3529"/>
          <a:stretch/>
        </p:blipFill>
        <p:spPr bwMode="auto">
          <a:xfrm>
            <a:off x="45782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nor-fm.sagacom.com/wp-content/blogs.dir/2/files/2018/11/theEye-620x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48" t="2546" r="6500" b="3348"/>
          <a:stretch/>
        </p:blipFill>
        <p:spPr bwMode="auto">
          <a:xfrm>
            <a:off x="54926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nd of the wor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06" b="1043"/>
          <a:stretch/>
        </p:blipFill>
        <p:spPr bwMode="auto">
          <a:xfrm>
            <a:off x="6400800" y="0"/>
            <a:ext cx="914400" cy="68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dical isol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34972" b="26843"/>
          <a:stretch/>
        </p:blipFill>
        <p:spPr bwMode="auto">
          <a:xfrm>
            <a:off x="7315200" y="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uclear war"/>
          <p:cNvPicPr>
            <a:picLocks noChangeAspect="1" noChangeArrowheads="1"/>
          </p:cNvPicPr>
          <p:nvPr/>
        </p:nvPicPr>
        <p:blipFill rotWithShape="1">
          <a:blip r:embed="rId11">
            <a:extLst>
              <a:ext uri="{28A0092B-C50C-407E-A947-70E740481C1C}">
                <a14:useLocalDpi xmlns:a14="http://schemas.microsoft.com/office/drawing/2010/main" val="0"/>
              </a:ext>
            </a:extLst>
          </a:blip>
          <a:srcRect l="18466" r="17922" b="14915"/>
          <a:stretch/>
        </p:blipFill>
        <p:spPr bwMode="auto">
          <a:xfrm>
            <a:off x="8229600" y="1"/>
            <a:ext cx="91440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4199" t="23839" r="34996" b="40000"/>
          <a:stretch/>
        </p:blipFill>
        <p:spPr>
          <a:xfrm>
            <a:off x="7923948" y="5257800"/>
            <a:ext cx="1067651" cy="1447800"/>
          </a:xfrm>
          <a:prstGeom prst="rect">
            <a:avLst/>
          </a:prstGeom>
        </p:spPr>
      </p:pic>
      <p:sp>
        <p:nvSpPr>
          <p:cNvPr id="17" name="TextBox 16"/>
          <p:cNvSpPr txBox="1"/>
          <p:nvPr/>
        </p:nvSpPr>
        <p:spPr>
          <a:xfrm>
            <a:off x="152401" y="4458206"/>
            <a:ext cx="8839198" cy="2308324"/>
          </a:xfrm>
          <a:prstGeom prst="rect">
            <a:avLst/>
          </a:prstGeom>
          <a:solidFill>
            <a:srgbClr val="957DB1"/>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a:solidFill>
                  <a:prstClr val="black"/>
                </a:solidFill>
                <a:latin typeface="Times New Roman" panose="02020603050405020304" pitchFamily="18" charset="0"/>
                <a:cs typeface="Times New Roman" panose="02020603050405020304" pitchFamily="18" charset="0"/>
              </a:rPr>
              <a:t>Matt. 6:25-26 </a:t>
            </a:r>
            <a:r>
              <a:rPr lang="en-US" sz="2400" i="1" dirty="0">
                <a:solidFill>
                  <a:prstClr val="black"/>
                </a:solidFill>
                <a:latin typeface="Times New Roman" panose="02020603050405020304" pitchFamily="18" charset="0"/>
                <a:cs typeface="Times New Roman" panose="02020603050405020304" pitchFamily="18" charset="0"/>
              </a:rPr>
              <a:t>“For this reason I say to you, do not be worried about your life, as to what you will eat or what you will drink; nor for your body, as to what you will put on. Is not life more than food, and the body more than clothing?  (26)  "Look at the birds of the air, that they do not sow, nor reap nor gather into barns, and yet your heavenly Father feeds them. </a:t>
            </a:r>
            <a:r>
              <a:rPr lang="en-US" sz="2400" b="1" i="1" dirty="0">
                <a:solidFill>
                  <a:prstClr val="black"/>
                </a:solidFill>
                <a:latin typeface="Times New Roman" panose="02020603050405020304" pitchFamily="18" charset="0"/>
                <a:cs typeface="Times New Roman" panose="02020603050405020304" pitchFamily="18" charset="0"/>
              </a:rPr>
              <a:t>Are you not worth much more than they?</a:t>
            </a:r>
            <a:r>
              <a:rPr lang="en-US" sz="2400" i="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4268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2400" y="838200"/>
            <a:ext cx="8839200"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720436"/>
            <a:ext cx="8496015" cy="1143000"/>
          </a:xfrm>
        </p:spPr>
        <p:txBody>
          <a:bodyPr>
            <a:normAutofit/>
          </a:bodyPr>
          <a:lstStyle/>
          <a:p>
            <a:pPr algn="l"/>
            <a:r>
              <a:rPr lang="en-US" sz="5400" cap="all" dirty="0">
                <a:solidFill>
                  <a:schemeClr val="accent5"/>
                </a:solidFill>
              </a:rPr>
              <a:t>2</a:t>
            </a:r>
            <a:r>
              <a:rPr lang="en-US" sz="5400" cap="all" dirty="0" smtClean="0">
                <a:solidFill>
                  <a:schemeClr val="accent5"/>
                </a:solidFill>
              </a:rPr>
              <a:t>) Death is certain</a:t>
            </a:r>
            <a:endParaRPr lang="en-US" sz="5400" cap="all" dirty="0">
              <a:solidFill>
                <a:schemeClr val="accent5"/>
              </a:solidFill>
            </a:endParaRPr>
          </a:p>
        </p:txBody>
      </p:sp>
      <p:sp>
        <p:nvSpPr>
          <p:cNvPr id="3" name="Content Placeholder 2"/>
          <p:cNvSpPr>
            <a:spLocks noGrp="1"/>
          </p:cNvSpPr>
          <p:nvPr>
            <p:ph idx="1"/>
          </p:nvPr>
        </p:nvSpPr>
        <p:spPr/>
        <p:txBody>
          <a:bodyPr>
            <a:normAutofit/>
          </a:bodyPr>
          <a:lstStyle/>
          <a:p>
            <a:r>
              <a:rPr lang="en-US" sz="3600" dirty="0" smtClean="0">
                <a:solidFill>
                  <a:schemeClr val="bg1"/>
                </a:solidFill>
              </a:rPr>
              <a:t>Our bodies weren’t made to last forever.</a:t>
            </a:r>
          </a:p>
        </p:txBody>
      </p:sp>
      <p:pic>
        <p:nvPicPr>
          <p:cNvPr id="4" name="Picture 8" descr="https://www.stockinvestor.com/wp-content/uploads/shutterstock_383383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19"/>
          <a:stretch/>
        </p:blipFill>
        <p:spPr bwMode="auto">
          <a:xfrm>
            <a:off x="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nteng-storage.s3.amazonaws.com/img/iea/jvwvyZbD6x/sizes/melting-glaciers_resize_m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9" r="18111"/>
          <a:stretch/>
        </p:blipFill>
        <p:spPr bwMode="auto">
          <a:xfrm>
            <a:off x="9144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insider.com/5e2da00562fa8170594db682?width=1100&amp;format=jpeg&amp;auto=web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20" r="4753"/>
          <a:stretch/>
        </p:blipFill>
        <p:spPr bwMode="auto">
          <a:xfrm>
            <a:off x="1828800" y="0"/>
            <a:ext cx="9220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hef.bbci.co.uk/images/ic/720x405/p081ngj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68" t="11111" r="25011"/>
          <a:stretch/>
        </p:blipFill>
        <p:spPr bwMode="auto">
          <a:xfrm>
            <a:off x="2743200" y="0"/>
            <a:ext cx="9206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vox-cdn.com/thumbor/z5A7HND5N1T6lyF8uT6a-e0aOHE=/0x0:3600x2400/1200x800/filters:focal(1290x826:1866x1402)/cdn.vox-cdn.com/uploads/chorus_image/image/62208063/GettyImages_105814376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78" b="3788"/>
          <a:stretch/>
        </p:blipFill>
        <p:spPr bwMode="auto">
          <a:xfrm>
            <a:off x="36638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theconversation.com/files/186352/original/file-20170918-5120-13sw5go.jpg?ixlib=rb-1.1.0&amp;q=45&amp;auto=format&amp;w=496&amp;fit=cli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34" b="3529"/>
          <a:stretch/>
        </p:blipFill>
        <p:spPr bwMode="auto">
          <a:xfrm>
            <a:off x="45782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nor-fm.sagacom.com/wp-content/blogs.dir/2/files/2018/11/theEye-620x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48" t="2546" r="6500" b="3348"/>
          <a:stretch/>
        </p:blipFill>
        <p:spPr bwMode="auto">
          <a:xfrm>
            <a:off x="5492663" y="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nd of the wor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106" b="1043"/>
          <a:stretch/>
        </p:blipFill>
        <p:spPr bwMode="auto">
          <a:xfrm>
            <a:off x="6400800" y="0"/>
            <a:ext cx="914400" cy="68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edical isol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34972" b="26843"/>
          <a:stretch/>
        </p:blipFill>
        <p:spPr bwMode="auto">
          <a:xfrm>
            <a:off x="7315200" y="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uclear war"/>
          <p:cNvPicPr>
            <a:picLocks noChangeAspect="1" noChangeArrowheads="1"/>
          </p:cNvPicPr>
          <p:nvPr/>
        </p:nvPicPr>
        <p:blipFill rotWithShape="1">
          <a:blip r:embed="rId11">
            <a:extLst>
              <a:ext uri="{28A0092B-C50C-407E-A947-70E740481C1C}">
                <a14:useLocalDpi xmlns:a14="http://schemas.microsoft.com/office/drawing/2010/main" val="0"/>
              </a:ext>
            </a:extLst>
          </a:blip>
          <a:srcRect l="18466" r="17922" b="14915"/>
          <a:stretch/>
        </p:blipFill>
        <p:spPr bwMode="auto">
          <a:xfrm>
            <a:off x="8229600" y="1"/>
            <a:ext cx="914400" cy="68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4199" t="23839" r="34996" b="40000"/>
          <a:stretch/>
        </p:blipFill>
        <p:spPr>
          <a:xfrm>
            <a:off x="7923948" y="5257800"/>
            <a:ext cx="1067651" cy="1447800"/>
          </a:xfrm>
          <a:prstGeom prst="rect">
            <a:avLst/>
          </a:prstGeom>
        </p:spPr>
      </p:pic>
    </p:spTree>
    <p:extLst>
      <p:ext uri="{BB962C8B-B14F-4D97-AF65-F5344CB8AC3E}">
        <p14:creationId xmlns:p14="http://schemas.microsoft.com/office/powerpoint/2010/main" val="153066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629400" y="533400"/>
            <a:ext cx="2362200" cy="50292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Gen</a:t>
            </a:r>
            <a:r>
              <a:rPr lang="en-US" sz="2600" b="1" dirty="0"/>
              <a:t>. 3:19 </a:t>
            </a:r>
            <a:r>
              <a:rPr lang="en-US" sz="2600" i="1" dirty="0"/>
              <a:t>“By the sweat of your face You will eat bread, Till you return to the ground, Because from it you were taken; For you are dust, And to dust you shall return."</a:t>
            </a:r>
          </a:p>
        </p:txBody>
      </p:sp>
    </p:spTree>
    <p:extLst>
      <p:ext uri="{BB962C8B-B14F-4D97-AF65-F5344CB8AC3E}">
        <p14:creationId xmlns:p14="http://schemas.microsoft.com/office/powerpoint/2010/main" val="17038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1059</Words>
  <Application>Microsoft Office PowerPoint</Application>
  <PresentationFormat>On-screen Show (4:3)</PresentationFormat>
  <Paragraphs>45</Paragraphs>
  <Slides>21</Slides>
  <Notes>0</Notes>
  <HiddenSlides>0</HiddenSlides>
  <MMClips>0</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1) God is in Control</vt:lpstr>
      <vt:lpstr>PowerPoint Presentation</vt:lpstr>
      <vt:lpstr>1) God is in Control</vt:lpstr>
      <vt:lpstr>PowerPoint Presentation</vt:lpstr>
      <vt:lpstr>PowerPoint Presentation</vt:lpstr>
      <vt:lpstr>1) God is in Control</vt:lpstr>
      <vt:lpstr>2) Death is certain</vt:lpstr>
      <vt:lpstr>PowerPoint Presentation</vt:lpstr>
      <vt:lpstr>2) Death is certain</vt:lpstr>
      <vt:lpstr>3) Jesus came to save us</vt:lpstr>
      <vt:lpstr>PowerPoint Presentation</vt:lpstr>
      <vt:lpstr>4) You’re meant for something greater</vt:lpstr>
      <vt:lpstr>PowerPoint Presentation</vt:lpstr>
      <vt:lpstr>4) You’re meant for something greater</vt:lpstr>
      <vt:lpstr>5) Love will remain</vt:lpstr>
      <vt:lpstr>PowerPoint Presentation</vt:lpstr>
      <vt:lpstr>PowerPoint Presentation</vt:lpstr>
      <vt:lpstr>5) Love will remain</vt:lpstr>
      <vt:lpstr>1) God is in Control 2) Death is certain 3) Jesus came to save us 4) You’re meant for something greater 5) Love will remain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Jones</dc:creator>
  <cp:lastModifiedBy>Jones</cp:lastModifiedBy>
  <cp:revision>28</cp:revision>
  <dcterms:created xsi:type="dcterms:W3CDTF">2020-02-29T18:49:56Z</dcterms:created>
  <dcterms:modified xsi:type="dcterms:W3CDTF">2020-03-01T12:53:53Z</dcterms:modified>
</cp:coreProperties>
</file>