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3" r:id="rId3"/>
    <p:sldId id="256" r:id="rId4"/>
    <p:sldId id="257" r:id="rId5"/>
    <p:sldId id="259" r:id="rId6"/>
    <p:sldId id="260" r:id="rId7"/>
    <p:sldId id="261" r:id="rId8"/>
    <p:sldId id="262" r:id="rId9"/>
    <p:sldId id="25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30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828"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8123D6-CAA2-4472-81BD-01B1A3B221BC}" type="datetimeFigureOut">
              <a:rPr lang="en-US" smtClean="0"/>
              <a:t>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61DF6-AFAC-4904-8BA2-AC47D37BBB9D}" type="slidenum">
              <a:rPr lang="en-US" smtClean="0"/>
              <a:t>‹#›</a:t>
            </a:fld>
            <a:endParaRPr lang="en-US"/>
          </a:p>
        </p:txBody>
      </p:sp>
    </p:spTree>
    <p:extLst>
      <p:ext uri="{BB962C8B-B14F-4D97-AF65-F5344CB8AC3E}">
        <p14:creationId xmlns:p14="http://schemas.microsoft.com/office/powerpoint/2010/main" val="2116776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123D6-CAA2-4472-81BD-01B1A3B221BC}" type="datetimeFigureOut">
              <a:rPr lang="en-US" smtClean="0"/>
              <a:t>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61DF6-AFAC-4904-8BA2-AC47D37BBB9D}" type="slidenum">
              <a:rPr lang="en-US" smtClean="0"/>
              <a:t>‹#›</a:t>
            </a:fld>
            <a:endParaRPr lang="en-US"/>
          </a:p>
        </p:txBody>
      </p:sp>
    </p:spTree>
    <p:extLst>
      <p:ext uri="{BB962C8B-B14F-4D97-AF65-F5344CB8AC3E}">
        <p14:creationId xmlns:p14="http://schemas.microsoft.com/office/powerpoint/2010/main" val="3133166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123D6-CAA2-4472-81BD-01B1A3B221BC}" type="datetimeFigureOut">
              <a:rPr lang="en-US" smtClean="0"/>
              <a:t>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61DF6-AFAC-4904-8BA2-AC47D37BBB9D}" type="slidenum">
              <a:rPr lang="en-US" smtClean="0"/>
              <a:t>‹#›</a:t>
            </a:fld>
            <a:endParaRPr lang="en-US"/>
          </a:p>
        </p:txBody>
      </p:sp>
    </p:spTree>
    <p:extLst>
      <p:ext uri="{BB962C8B-B14F-4D97-AF65-F5344CB8AC3E}">
        <p14:creationId xmlns:p14="http://schemas.microsoft.com/office/powerpoint/2010/main" val="22124254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8123D6-CAA2-4472-81BD-01B1A3B221BC}" type="datetimeFigureOut">
              <a:rPr lang="en-US" smtClean="0">
                <a:solidFill>
                  <a:prstClr val="black">
                    <a:tint val="75000"/>
                  </a:prstClr>
                </a:solidFill>
              </a:rPr>
              <a:pPr/>
              <a:t>2/1/2020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5861DF6-AFAC-4904-8BA2-AC47D37BBB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61645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123D6-CAA2-4472-81BD-01B1A3B221BC}" type="datetimeFigureOut">
              <a:rPr lang="en-US" smtClean="0">
                <a:solidFill>
                  <a:prstClr val="black">
                    <a:tint val="75000"/>
                  </a:prstClr>
                </a:solidFill>
              </a:rPr>
              <a:pPr/>
              <a:t>2/1/2020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5861DF6-AFAC-4904-8BA2-AC47D37BBB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77681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8123D6-CAA2-4472-81BD-01B1A3B221BC}" type="datetimeFigureOut">
              <a:rPr lang="en-US" smtClean="0">
                <a:solidFill>
                  <a:prstClr val="black">
                    <a:tint val="75000"/>
                  </a:prstClr>
                </a:solidFill>
              </a:rPr>
              <a:pPr/>
              <a:t>2/1/2020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5861DF6-AFAC-4904-8BA2-AC47D37BBB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54327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8123D6-CAA2-4472-81BD-01B1A3B221BC}" type="datetimeFigureOut">
              <a:rPr lang="en-US" smtClean="0">
                <a:solidFill>
                  <a:prstClr val="black">
                    <a:tint val="75000"/>
                  </a:prstClr>
                </a:solidFill>
              </a:rPr>
              <a:pPr/>
              <a:t>2/1/2020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5861DF6-AFAC-4904-8BA2-AC47D37BBB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371871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8123D6-CAA2-4472-81BD-01B1A3B221BC}" type="datetimeFigureOut">
              <a:rPr lang="en-US" smtClean="0">
                <a:solidFill>
                  <a:prstClr val="black">
                    <a:tint val="75000"/>
                  </a:prstClr>
                </a:solidFill>
              </a:rPr>
              <a:pPr/>
              <a:t>2/1/2020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5861DF6-AFAC-4904-8BA2-AC47D37BBB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03913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8123D6-CAA2-4472-81BD-01B1A3B221BC}" type="datetimeFigureOut">
              <a:rPr lang="en-US" smtClean="0">
                <a:solidFill>
                  <a:prstClr val="black">
                    <a:tint val="75000"/>
                  </a:prstClr>
                </a:solidFill>
              </a:rPr>
              <a:pPr/>
              <a:t>2/1/2020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5861DF6-AFAC-4904-8BA2-AC47D37BBB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10775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8123D6-CAA2-4472-81BD-01B1A3B221BC}" type="datetimeFigureOut">
              <a:rPr lang="en-US" smtClean="0">
                <a:solidFill>
                  <a:prstClr val="black">
                    <a:tint val="75000"/>
                  </a:prstClr>
                </a:solidFill>
              </a:rPr>
              <a:pPr/>
              <a:t>2/1/2020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5861DF6-AFAC-4904-8BA2-AC47D37BBB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392303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8123D6-CAA2-4472-81BD-01B1A3B221BC}" type="datetimeFigureOut">
              <a:rPr lang="en-US" smtClean="0">
                <a:solidFill>
                  <a:prstClr val="black">
                    <a:tint val="75000"/>
                  </a:prstClr>
                </a:solidFill>
              </a:rPr>
              <a:pPr/>
              <a:t>2/1/2020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5861DF6-AFAC-4904-8BA2-AC47D37BBB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8604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123D6-CAA2-4472-81BD-01B1A3B221BC}" type="datetimeFigureOut">
              <a:rPr lang="en-US" smtClean="0"/>
              <a:t>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61DF6-AFAC-4904-8BA2-AC47D37BBB9D}" type="slidenum">
              <a:rPr lang="en-US" smtClean="0"/>
              <a:t>‹#›</a:t>
            </a:fld>
            <a:endParaRPr lang="en-US"/>
          </a:p>
        </p:txBody>
      </p:sp>
    </p:spTree>
    <p:extLst>
      <p:ext uri="{BB962C8B-B14F-4D97-AF65-F5344CB8AC3E}">
        <p14:creationId xmlns:p14="http://schemas.microsoft.com/office/powerpoint/2010/main" val="27722811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8123D6-CAA2-4472-81BD-01B1A3B221BC}" type="datetimeFigureOut">
              <a:rPr lang="en-US" smtClean="0">
                <a:solidFill>
                  <a:prstClr val="black">
                    <a:tint val="75000"/>
                  </a:prstClr>
                </a:solidFill>
              </a:rPr>
              <a:pPr/>
              <a:t>2/1/2020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5861DF6-AFAC-4904-8BA2-AC47D37BBB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268029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123D6-CAA2-4472-81BD-01B1A3B221BC}" type="datetimeFigureOut">
              <a:rPr lang="en-US" smtClean="0">
                <a:solidFill>
                  <a:prstClr val="black">
                    <a:tint val="75000"/>
                  </a:prstClr>
                </a:solidFill>
              </a:rPr>
              <a:pPr/>
              <a:t>2/1/2020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5861DF6-AFAC-4904-8BA2-AC47D37BBB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94411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123D6-CAA2-4472-81BD-01B1A3B221BC}" type="datetimeFigureOut">
              <a:rPr lang="en-US" smtClean="0">
                <a:solidFill>
                  <a:prstClr val="black">
                    <a:tint val="75000"/>
                  </a:prstClr>
                </a:solidFill>
              </a:rPr>
              <a:pPr/>
              <a:t>2/1/2020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5861DF6-AFAC-4904-8BA2-AC47D37BBB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71649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8123D6-CAA2-4472-81BD-01B1A3B221BC}" type="datetimeFigureOut">
              <a:rPr lang="en-US" smtClean="0"/>
              <a:t>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61DF6-AFAC-4904-8BA2-AC47D37BBB9D}" type="slidenum">
              <a:rPr lang="en-US" smtClean="0"/>
              <a:t>‹#›</a:t>
            </a:fld>
            <a:endParaRPr lang="en-US"/>
          </a:p>
        </p:txBody>
      </p:sp>
    </p:spTree>
    <p:extLst>
      <p:ext uri="{BB962C8B-B14F-4D97-AF65-F5344CB8AC3E}">
        <p14:creationId xmlns:p14="http://schemas.microsoft.com/office/powerpoint/2010/main" val="2802673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8123D6-CAA2-4472-81BD-01B1A3B221BC}" type="datetimeFigureOut">
              <a:rPr lang="en-US" smtClean="0"/>
              <a:t>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861DF6-AFAC-4904-8BA2-AC47D37BBB9D}" type="slidenum">
              <a:rPr lang="en-US" smtClean="0"/>
              <a:t>‹#›</a:t>
            </a:fld>
            <a:endParaRPr lang="en-US"/>
          </a:p>
        </p:txBody>
      </p:sp>
    </p:spTree>
    <p:extLst>
      <p:ext uri="{BB962C8B-B14F-4D97-AF65-F5344CB8AC3E}">
        <p14:creationId xmlns:p14="http://schemas.microsoft.com/office/powerpoint/2010/main" val="2531500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8123D6-CAA2-4472-81BD-01B1A3B221BC}" type="datetimeFigureOut">
              <a:rPr lang="en-US" smtClean="0"/>
              <a:t>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861DF6-AFAC-4904-8BA2-AC47D37BBB9D}" type="slidenum">
              <a:rPr lang="en-US" smtClean="0"/>
              <a:t>‹#›</a:t>
            </a:fld>
            <a:endParaRPr lang="en-US"/>
          </a:p>
        </p:txBody>
      </p:sp>
    </p:spTree>
    <p:extLst>
      <p:ext uri="{BB962C8B-B14F-4D97-AF65-F5344CB8AC3E}">
        <p14:creationId xmlns:p14="http://schemas.microsoft.com/office/powerpoint/2010/main" val="277904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8123D6-CAA2-4472-81BD-01B1A3B221BC}" type="datetimeFigureOut">
              <a:rPr lang="en-US" smtClean="0"/>
              <a:t>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861DF6-AFAC-4904-8BA2-AC47D37BBB9D}" type="slidenum">
              <a:rPr lang="en-US" smtClean="0"/>
              <a:t>‹#›</a:t>
            </a:fld>
            <a:endParaRPr lang="en-US"/>
          </a:p>
        </p:txBody>
      </p:sp>
    </p:spTree>
    <p:extLst>
      <p:ext uri="{BB962C8B-B14F-4D97-AF65-F5344CB8AC3E}">
        <p14:creationId xmlns:p14="http://schemas.microsoft.com/office/powerpoint/2010/main" val="3391873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8123D6-CAA2-4472-81BD-01B1A3B221BC}" type="datetimeFigureOut">
              <a:rPr lang="en-US" smtClean="0"/>
              <a:t>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861DF6-AFAC-4904-8BA2-AC47D37BBB9D}" type="slidenum">
              <a:rPr lang="en-US" smtClean="0"/>
              <a:t>‹#›</a:t>
            </a:fld>
            <a:endParaRPr lang="en-US"/>
          </a:p>
        </p:txBody>
      </p:sp>
    </p:spTree>
    <p:extLst>
      <p:ext uri="{BB962C8B-B14F-4D97-AF65-F5344CB8AC3E}">
        <p14:creationId xmlns:p14="http://schemas.microsoft.com/office/powerpoint/2010/main" val="3942277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8123D6-CAA2-4472-81BD-01B1A3B221BC}" type="datetimeFigureOut">
              <a:rPr lang="en-US" smtClean="0"/>
              <a:t>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861DF6-AFAC-4904-8BA2-AC47D37BBB9D}" type="slidenum">
              <a:rPr lang="en-US" smtClean="0"/>
              <a:t>‹#›</a:t>
            </a:fld>
            <a:endParaRPr lang="en-US"/>
          </a:p>
        </p:txBody>
      </p:sp>
    </p:spTree>
    <p:extLst>
      <p:ext uri="{BB962C8B-B14F-4D97-AF65-F5344CB8AC3E}">
        <p14:creationId xmlns:p14="http://schemas.microsoft.com/office/powerpoint/2010/main" val="3860507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8123D6-CAA2-4472-81BD-01B1A3B221BC}" type="datetimeFigureOut">
              <a:rPr lang="en-US" smtClean="0"/>
              <a:t>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861DF6-AFAC-4904-8BA2-AC47D37BBB9D}" type="slidenum">
              <a:rPr lang="en-US" smtClean="0"/>
              <a:t>‹#›</a:t>
            </a:fld>
            <a:endParaRPr lang="en-US"/>
          </a:p>
        </p:txBody>
      </p:sp>
    </p:spTree>
    <p:extLst>
      <p:ext uri="{BB962C8B-B14F-4D97-AF65-F5344CB8AC3E}">
        <p14:creationId xmlns:p14="http://schemas.microsoft.com/office/powerpoint/2010/main" val="2098818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8123D6-CAA2-4472-81BD-01B1A3B221BC}" type="datetimeFigureOut">
              <a:rPr lang="en-US" smtClean="0"/>
              <a:t>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861DF6-AFAC-4904-8BA2-AC47D37BBB9D}" type="slidenum">
              <a:rPr lang="en-US" smtClean="0"/>
              <a:t>‹#›</a:t>
            </a:fld>
            <a:endParaRPr lang="en-US"/>
          </a:p>
        </p:txBody>
      </p:sp>
    </p:spTree>
    <p:extLst>
      <p:ext uri="{BB962C8B-B14F-4D97-AF65-F5344CB8AC3E}">
        <p14:creationId xmlns:p14="http://schemas.microsoft.com/office/powerpoint/2010/main" val="10041766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8123D6-CAA2-4472-81BD-01B1A3B221BC}" type="datetimeFigureOut">
              <a:rPr lang="en-US" smtClean="0">
                <a:solidFill>
                  <a:prstClr val="black">
                    <a:tint val="75000"/>
                  </a:prstClr>
                </a:solidFill>
              </a:rPr>
              <a:pPr/>
              <a:t>2/1/2020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861DF6-AFAC-4904-8BA2-AC47D37BBB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53639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05223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ttps://www.christumcmarietta.org/wp-content/cache/thumbnails/2018/01/180114BNR-1170x500-c.jpg"/>
          <p:cNvPicPr>
            <a:picLocks noChangeAspect="1" noChangeArrowheads="1"/>
          </p:cNvPicPr>
          <p:nvPr/>
        </p:nvPicPr>
        <p:blipFill rotWithShape="1">
          <a:blip r:embed="rId2">
            <a:extLst>
              <a:ext uri="{28A0092B-C50C-407E-A947-70E740481C1C}">
                <a14:useLocalDpi xmlns:a14="http://schemas.microsoft.com/office/drawing/2010/main" val="0"/>
              </a:ext>
            </a:extLst>
          </a:blip>
          <a:srcRect l="15179" r="14763"/>
          <a:stretch/>
        </p:blipFill>
        <p:spPr bwMode="auto">
          <a:xfrm>
            <a:off x="1" y="457200"/>
            <a:ext cx="9144000" cy="55778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1063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wallpapermemory.com/uploads/485/wheat-background-laptop-392089.jpg"/>
          <p:cNvPicPr>
            <a:picLocks noChangeAspect="1" noChangeArrowheads="1"/>
          </p:cNvPicPr>
          <p:nvPr/>
        </p:nvPicPr>
        <p:blipFill rotWithShape="1">
          <a:blip r:embed="rId2">
            <a:extLst>
              <a:ext uri="{28A0092B-C50C-407E-A947-70E740481C1C}">
                <a14:useLocalDpi xmlns:a14="http://schemas.microsoft.com/office/drawing/2010/main" val="0"/>
              </a:ext>
            </a:extLst>
          </a:blip>
          <a:srcRect l="8341" r="42223" b="34053"/>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27709"/>
            <a:ext cx="8229600" cy="1143000"/>
          </a:xfrm>
        </p:spPr>
        <p:txBody>
          <a:bodyPr>
            <a:normAutofit/>
          </a:bodyPr>
          <a:lstStyle/>
          <a:p>
            <a:r>
              <a:rPr lang="en-US" sz="5400" b="1" cap="all" dirty="0" smtClean="0">
                <a:solidFill>
                  <a:schemeClr val="bg2">
                    <a:lumMod val="25000"/>
                  </a:schemeClr>
                </a:solidFill>
                <a:effectLst>
                  <a:outerShdw blurRad="38100" dist="38100" dir="2700000" algn="tl">
                    <a:srgbClr val="000000">
                      <a:alpha val="43137"/>
                    </a:srgbClr>
                  </a:outerShdw>
                </a:effectLst>
              </a:rPr>
              <a:t>Andrew</a:t>
            </a:r>
            <a:endParaRPr lang="en-US" sz="5400" b="1" cap="all" dirty="0">
              <a:solidFill>
                <a:schemeClr val="bg2">
                  <a:lumMod val="2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219200"/>
            <a:ext cx="8686800" cy="5486400"/>
          </a:xfrm>
        </p:spPr>
        <p:txBody>
          <a:bodyPr>
            <a:normAutofit/>
          </a:bodyPr>
          <a:lstStyle/>
          <a:p>
            <a:r>
              <a:rPr lang="en-US" sz="3600" b="1" dirty="0" smtClean="0"/>
              <a:t>John 1:35-42</a:t>
            </a:r>
          </a:p>
          <a:p>
            <a:pPr lvl="1"/>
            <a:r>
              <a:rPr lang="en-US" sz="3200" dirty="0" smtClean="0"/>
              <a:t>Andrew spent time with Jesus.</a:t>
            </a:r>
          </a:p>
          <a:p>
            <a:pPr lvl="1"/>
            <a:r>
              <a:rPr lang="en-US" sz="3200" dirty="0" smtClean="0"/>
              <a:t>He found Simon.</a:t>
            </a:r>
          </a:p>
          <a:p>
            <a:pPr lvl="1"/>
            <a:r>
              <a:rPr lang="en-US" sz="3200" dirty="0" smtClean="0"/>
              <a:t>He brought him to Jesus.</a:t>
            </a:r>
            <a:endParaRPr lang="en-US" sz="3200" dirty="0"/>
          </a:p>
        </p:txBody>
      </p:sp>
      <p:pic>
        <p:nvPicPr>
          <p:cNvPr id="5" name="Picture 2" descr="https://www.christumcmarietta.org/wp-content/cache/thumbnails/2018/01/180114BNR-1170x500-c.jpg"/>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39000" b="62600" l="39402" r="60684">
                        <a14:foregroundMark x1="40342" y1="48600" x2="40342" y2="48600"/>
                        <a14:foregroundMark x1="44872" y1="50200" x2="44872" y2="50200"/>
                        <a14:foregroundMark x1="50342" y1="51000" x2="50342" y2="51000"/>
                        <a14:foregroundMark x1="54530" y1="51600" x2="54530" y2="51600"/>
                        <a14:foregroundMark x1="59658" y1="49400" x2="59658" y2="49400"/>
                        <a14:foregroundMark x1="55299" y1="42200" x2="55299" y2="42200"/>
                        <a14:foregroundMark x1="49231" y1="43800" x2="49231" y2="43800"/>
                        <a14:foregroundMark x1="44615" y1="43000" x2="44615" y2="43000"/>
                        <a14:foregroundMark x1="43077" y1="59400" x2="43077" y2="59400"/>
                        <a14:foregroundMark x1="47863" y1="59200" x2="47863" y2="59200"/>
                        <a14:foregroundMark x1="51709" y1="59400" x2="51709" y2="59400"/>
                        <a14:foregroundMark x1="52051" y1="62600" x2="52051" y2="62600"/>
                        <a14:foregroundMark x1="56923" y1="59800" x2="56923" y2="59800"/>
                        <a14:foregroundMark x1="56239" y1="58800" x2="56239" y2="58800"/>
                        <a14:foregroundMark x1="48376" y1="56600" x2="48376" y2="56600"/>
                        <a14:foregroundMark x1="47863" y1="52000" x2="47863" y2="52000"/>
                        <a14:foregroundMark x1="49829" y1="49400" x2="49829" y2="49400"/>
                        <a14:foregroundMark x1="44017" y1="60600" x2="44017" y2="60600"/>
                        <a14:foregroundMark x1="42393" y1="57200" x2="42393" y2="57200"/>
                        <a14:foregroundMark x1="56239" y1="56800" x2="56239" y2="56800"/>
                        <a14:foregroundMark x1="47265" y1="47000" x2="47265" y2="47000"/>
                        <a14:backgroundMark x1="45641" y1="56600" x2="45641" y2="56600"/>
                        <a14:backgroundMark x1="50342" y1="56600" x2="50342" y2="56600"/>
                        <a14:backgroundMark x1="52479" y1="49600" x2="52479" y2="49600"/>
                        <a14:backgroundMark x1="51624" y1="45400" x2="51624" y2="45400"/>
                        <a14:backgroundMark x1="50769" y1="48200" x2="50769" y2="48200"/>
                        <a14:backgroundMark x1="48376" y1="47200" x2="48376" y2="47200"/>
                        <a14:backgroundMark x1="47778" y1="44200" x2="47778" y2="44200"/>
                        <a14:backgroundMark x1="46068" y1="46400" x2="46068" y2="46400"/>
                        <a14:backgroundMark x1="46838" y1="49400" x2="46838" y2="49400"/>
                        <a14:backgroundMark x1="42564" y1="44200" x2="42564" y2="44200"/>
                        <a14:backgroundMark x1="41709" y1="47600" x2="41709" y2="47600"/>
                        <a14:backgroundMark x1="42821" y1="50200" x2="42821" y2="50200"/>
                        <a14:backgroundMark x1="56496" y1="49400" x2="56496" y2="49400"/>
                        <a14:backgroundMark x1="56410" y1="47200" x2="56410" y2="47200"/>
                        <a14:backgroundMark x1="56154" y1="45000" x2="56154" y2="45000"/>
                        <a14:backgroundMark x1="57436" y1="43800" x2="57436" y2="43800"/>
                        <a14:backgroundMark x1="47265" y1="46600" x2="47265" y2="46600"/>
                      </a14:backgroundRemoval>
                    </a14:imgEffect>
                  </a14:imgLayer>
                </a14:imgProps>
              </a:ext>
              <a:ext uri="{28A0092B-C50C-407E-A947-70E740481C1C}">
                <a14:useLocalDpi xmlns:a14="http://schemas.microsoft.com/office/drawing/2010/main" val="0"/>
              </a:ext>
            </a:extLst>
          </a:blip>
          <a:srcRect l="39173" t="38499" r="39173" b="36414"/>
          <a:stretch/>
        </p:blipFill>
        <p:spPr bwMode="auto">
          <a:xfrm>
            <a:off x="7837317" y="6096000"/>
            <a:ext cx="1275509" cy="6315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1398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wallpapermemory.com/uploads/485/wheat-background-laptop-392089.jpg"/>
          <p:cNvPicPr>
            <a:picLocks noChangeAspect="1" noChangeArrowheads="1"/>
          </p:cNvPicPr>
          <p:nvPr/>
        </p:nvPicPr>
        <p:blipFill rotWithShape="1">
          <a:blip r:embed="rId2">
            <a:extLst>
              <a:ext uri="{28A0092B-C50C-407E-A947-70E740481C1C}">
                <a14:useLocalDpi xmlns:a14="http://schemas.microsoft.com/office/drawing/2010/main" val="0"/>
              </a:ext>
            </a:extLst>
          </a:blip>
          <a:srcRect l="8341" r="42223" b="34053"/>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27709"/>
            <a:ext cx="8229600" cy="1143000"/>
          </a:xfrm>
        </p:spPr>
        <p:txBody>
          <a:bodyPr>
            <a:normAutofit/>
          </a:bodyPr>
          <a:lstStyle/>
          <a:p>
            <a:r>
              <a:rPr lang="en-US" sz="5400" b="1" cap="all" dirty="0" smtClean="0">
                <a:solidFill>
                  <a:schemeClr val="bg2">
                    <a:lumMod val="25000"/>
                  </a:schemeClr>
                </a:solidFill>
                <a:effectLst>
                  <a:outerShdw blurRad="38100" dist="38100" dir="2700000" algn="tl">
                    <a:srgbClr val="000000">
                      <a:alpha val="43137"/>
                    </a:srgbClr>
                  </a:outerShdw>
                </a:effectLst>
              </a:rPr>
              <a:t>Philip</a:t>
            </a:r>
            <a:endParaRPr lang="en-US" sz="5400" b="1" cap="all" dirty="0">
              <a:solidFill>
                <a:schemeClr val="bg2">
                  <a:lumMod val="2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219200"/>
            <a:ext cx="8686800" cy="5486400"/>
          </a:xfrm>
        </p:spPr>
        <p:txBody>
          <a:bodyPr>
            <a:normAutofit/>
          </a:bodyPr>
          <a:lstStyle/>
          <a:p>
            <a:r>
              <a:rPr lang="en-US" sz="3600" b="1" dirty="0" smtClean="0"/>
              <a:t>John 1:43-46</a:t>
            </a:r>
          </a:p>
          <a:p>
            <a:pPr lvl="1"/>
            <a:r>
              <a:rPr lang="en-US" sz="3200" dirty="0" smtClean="0"/>
              <a:t>Jesus found Philip.</a:t>
            </a:r>
          </a:p>
          <a:p>
            <a:pPr lvl="1"/>
            <a:r>
              <a:rPr lang="en-US" sz="3200" dirty="0" smtClean="0"/>
              <a:t>Philip found Nathanael.</a:t>
            </a:r>
          </a:p>
          <a:p>
            <a:pPr lvl="1"/>
            <a:r>
              <a:rPr lang="en-US" sz="3200" dirty="0" smtClean="0"/>
              <a:t>Philip says “come and see”.</a:t>
            </a:r>
          </a:p>
          <a:p>
            <a:pPr lvl="2"/>
            <a:r>
              <a:rPr lang="en-US" sz="2800" dirty="0" smtClean="0"/>
              <a:t>He doesn’t argue against Nathanael’s prejudices</a:t>
            </a:r>
            <a:r>
              <a:rPr lang="en-US" sz="2800" dirty="0" smtClean="0"/>
              <a:t>.</a:t>
            </a:r>
          </a:p>
          <a:p>
            <a:pPr lvl="2"/>
            <a:r>
              <a:rPr lang="en-US" sz="2800" dirty="0" smtClean="0"/>
              <a:t>He invites Nathanael to see for himself.</a:t>
            </a:r>
            <a:endParaRPr lang="en-US" sz="2800" dirty="0"/>
          </a:p>
        </p:txBody>
      </p:sp>
      <p:pic>
        <p:nvPicPr>
          <p:cNvPr id="5" name="Picture 2" descr="https://www.christumcmarietta.org/wp-content/cache/thumbnails/2018/01/180114BNR-1170x500-c.jpg"/>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39000" b="62600" l="39402" r="60684">
                        <a14:foregroundMark x1="40342" y1="48600" x2="40342" y2="48600"/>
                        <a14:foregroundMark x1="44872" y1="50200" x2="44872" y2="50200"/>
                        <a14:foregroundMark x1="50342" y1="51000" x2="50342" y2="51000"/>
                        <a14:foregroundMark x1="54530" y1="51600" x2="54530" y2="51600"/>
                        <a14:foregroundMark x1="59658" y1="49400" x2="59658" y2="49400"/>
                        <a14:foregroundMark x1="55299" y1="42200" x2="55299" y2="42200"/>
                        <a14:foregroundMark x1="49231" y1="43800" x2="49231" y2="43800"/>
                        <a14:foregroundMark x1="44615" y1="43000" x2="44615" y2="43000"/>
                        <a14:foregroundMark x1="43077" y1="59400" x2="43077" y2="59400"/>
                        <a14:foregroundMark x1="47863" y1="59200" x2="47863" y2="59200"/>
                        <a14:foregroundMark x1="51709" y1="59400" x2="51709" y2="59400"/>
                        <a14:foregroundMark x1="52051" y1="62600" x2="52051" y2="62600"/>
                        <a14:foregroundMark x1="56923" y1="59800" x2="56923" y2="59800"/>
                        <a14:foregroundMark x1="56239" y1="58800" x2="56239" y2="58800"/>
                        <a14:foregroundMark x1="48376" y1="56600" x2="48376" y2="56600"/>
                        <a14:foregroundMark x1="47863" y1="52000" x2="47863" y2="52000"/>
                        <a14:foregroundMark x1="49829" y1="49400" x2="49829" y2="49400"/>
                        <a14:foregroundMark x1="44017" y1="60600" x2="44017" y2="60600"/>
                        <a14:foregroundMark x1="42393" y1="57200" x2="42393" y2="57200"/>
                        <a14:foregroundMark x1="56239" y1="56800" x2="56239" y2="56800"/>
                        <a14:foregroundMark x1="47265" y1="47000" x2="47265" y2="47000"/>
                        <a14:backgroundMark x1="45641" y1="56600" x2="45641" y2="56600"/>
                        <a14:backgroundMark x1="50342" y1="56600" x2="50342" y2="56600"/>
                        <a14:backgroundMark x1="52479" y1="49600" x2="52479" y2="49600"/>
                        <a14:backgroundMark x1="51624" y1="45400" x2="51624" y2="45400"/>
                        <a14:backgroundMark x1="50769" y1="48200" x2="50769" y2="48200"/>
                        <a14:backgroundMark x1="48376" y1="47200" x2="48376" y2="47200"/>
                        <a14:backgroundMark x1="47778" y1="44200" x2="47778" y2="44200"/>
                        <a14:backgroundMark x1="46068" y1="46400" x2="46068" y2="46400"/>
                        <a14:backgroundMark x1="46838" y1="49400" x2="46838" y2="49400"/>
                        <a14:backgroundMark x1="42564" y1="44200" x2="42564" y2="44200"/>
                        <a14:backgroundMark x1="41709" y1="47600" x2="41709" y2="47600"/>
                        <a14:backgroundMark x1="42821" y1="50200" x2="42821" y2="50200"/>
                        <a14:backgroundMark x1="56496" y1="49400" x2="56496" y2="49400"/>
                        <a14:backgroundMark x1="56410" y1="47200" x2="56410" y2="47200"/>
                        <a14:backgroundMark x1="56154" y1="45000" x2="56154" y2="45000"/>
                        <a14:backgroundMark x1="57436" y1="43800" x2="57436" y2="43800"/>
                        <a14:backgroundMark x1="47265" y1="46600" x2="47265" y2="46600"/>
                      </a14:backgroundRemoval>
                    </a14:imgEffect>
                  </a14:imgLayer>
                </a14:imgProps>
              </a:ext>
              <a:ext uri="{28A0092B-C50C-407E-A947-70E740481C1C}">
                <a14:useLocalDpi xmlns:a14="http://schemas.microsoft.com/office/drawing/2010/main" val="0"/>
              </a:ext>
            </a:extLst>
          </a:blip>
          <a:srcRect l="39173" t="38499" r="39173" b="36414"/>
          <a:stretch/>
        </p:blipFill>
        <p:spPr bwMode="auto">
          <a:xfrm>
            <a:off x="7837317" y="6096000"/>
            <a:ext cx="1275509" cy="6315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1264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wallpapermemory.com/uploads/485/wheat-background-laptop-392089.jpg"/>
          <p:cNvPicPr>
            <a:picLocks noChangeAspect="1" noChangeArrowheads="1"/>
          </p:cNvPicPr>
          <p:nvPr/>
        </p:nvPicPr>
        <p:blipFill rotWithShape="1">
          <a:blip r:embed="rId2">
            <a:extLst>
              <a:ext uri="{28A0092B-C50C-407E-A947-70E740481C1C}">
                <a14:useLocalDpi xmlns:a14="http://schemas.microsoft.com/office/drawing/2010/main" val="0"/>
              </a:ext>
            </a:extLst>
          </a:blip>
          <a:srcRect l="8341" r="42223" b="34053"/>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27709"/>
            <a:ext cx="8229600" cy="1143000"/>
          </a:xfrm>
        </p:spPr>
        <p:txBody>
          <a:bodyPr>
            <a:normAutofit/>
          </a:bodyPr>
          <a:lstStyle/>
          <a:p>
            <a:r>
              <a:rPr lang="en-US" sz="5400" b="1" cap="all" dirty="0" smtClean="0">
                <a:solidFill>
                  <a:schemeClr val="bg2">
                    <a:lumMod val="25000"/>
                  </a:schemeClr>
                </a:solidFill>
                <a:effectLst>
                  <a:outerShdw blurRad="38100" dist="38100" dir="2700000" algn="tl">
                    <a:srgbClr val="000000">
                      <a:alpha val="43137"/>
                    </a:srgbClr>
                  </a:outerShdw>
                </a:effectLst>
              </a:rPr>
              <a:t>The Samaritan Woman</a:t>
            </a:r>
            <a:endParaRPr lang="en-US" sz="5400" b="1" cap="all" dirty="0">
              <a:solidFill>
                <a:schemeClr val="bg2">
                  <a:lumMod val="2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219200"/>
            <a:ext cx="8686800" cy="5486400"/>
          </a:xfrm>
        </p:spPr>
        <p:txBody>
          <a:bodyPr>
            <a:normAutofit/>
          </a:bodyPr>
          <a:lstStyle/>
          <a:p>
            <a:r>
              <a:rPr lang="en-US" sz="3600" b="1" dirty="0" smtClean="0"/>
              <a:t>John </a:t>
            </a:r>
            <a:r>
              <a:rPr lang="en-US" sz="3600" b="1" dirty="0" smtClean="0"/>
              <a:t>4:5-30</a:t>
            </a:r>
            <a:endParaRPr lang="en-US" sz="3600" b="1" dirty="0" smtClean="0"/>
          </a:p>
          <a:p>
            <a:pPr lvl="1"/>
            <a:r>
              <a:rPr lang="en-US" sz="3200" dirty="0" smtClean="0"/>
              <a:t>The woman has a conversation with Jesus.</a:t>
            </a:r>
          </a:p>
          <a:p>
            <a:pPr lvl="2"/>
            <a:r>
              <a:rPr lang="en-US" sz="2800" dirty="0" smtClean="0"/>
              <a:t>She first sees Him as a Jew.</a:t>
            </a:r>
          </a:p>
          <a:p>
            <a:pPr lvl="2"/>
            <a:r>
              <a:rPr lang="en-US" sz="2800" dirty="0" smtClean="0"/>
              <a:t>She then sees Him as a prophet.</a:t>
            </a:r>
          </a:p>
          <a:p>
            <a:pPr lvl="2"/>
            <a:r>
              <a:rPr lang="en-US" sz="2800" dirty="0" smtClean="0"/>
              <a:t>She finally sees Jesus as the Messiah.</a:t>
            </a:r>
          </a:p>
          <a:p>
            <a:pPr lvl="1"/>
            <a:r>
              <a:rPr lang="en-US" sz="3200" dirty="0" smtClean="0"/>
              <a:t>She left her water pot to find others.</a:t>
            </a:r>
          </a:p>
          <a:p>
            <a:pPr lvl="1"/>
            <a:r>
              <a:rPr lang="en-US" sz="3200" dirty="0" smtClean="0"/>
              <a:t>She said “come and see</a:t>
            </a:r>
            <a:r>
              <a:rPr lang="en-US" sz="3200" dirty="0" smtClean="0"/>
              <a:t>”. </a:t>
            </a:r>
            <a:r>
              <a:rPr lang="en-US" sz="3200" b="1" i="1" dirty="0" smtClean="0"/>
              <a:t>Jn. 4:39-42</a:t>
            </a:r>
            <a:endParaRPr lang="en-US" sz="3200" b="1" i="1" dirty="0" smtClean="0"/>
          </a:p>
          <a:p>
            <a:pPr lvl="1"/>
            <a:endParaRPr lang="en-US" sz="3200" dirty="0" smtClean="0"/>
          </a:p>
        </p:txBody>
      </p:sp>
      <p:pic>
        <p:nvPicPr>
          <p:cNvPr id="5" name="Picture 2" descr="https://www.christumcmarietta.org/wp-content/cache/thumbnails/2018/01/180114BNR-1170x500-c.jpg"/>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39000" b="62600" l="39402" r="60684">
                        <a14:foregroundMark x1="40342" y1="48600" x2="40342" y2="48600"/>
                        <a14:foregroundMark x1="44872" y1="50200" x2="44872" y2="50200"/>
                        <a14:foregroundMark x1="50342" y1="51000" x2="50342" y2="51000"/>
                        <a14:foregroundMark x1="54530" y1="51600" x2="54530" y2="51600"/>
                        <a14:foregroundMark x1="59658" y1="49400" x2="59658" y2="49400"/>
                        <a14:foregroundMark x1="55299" y1="42200" x2="55299" y2="42200"/>
                        <a14:foregroundMark x1="49231" y1="43800" x2="49231" y2="43800"/>
                        <a14:foregroundMark x1="44615" y1="43000" x2="44615" y2="43000"/>
                        <a14:foregroundMark x1="43077" y1="59400" x2="43077" y2="59400"/>
                        <a14:foregroundMark x1="47863" y1="59200" x2="47863" y2="59200"/>
                        <a14:foregroundMark x1="51709" y1="59400" x2="51709" y2="59400"/>
                        <a14:foregroundMark x1="52051" y1="62600" x2="52051" y2="62600"/>
                        <a14:foregroundMark x1="56923" y1="59800" x2="56923" y2="59800"/>
                        <a14:foregroundMark x1="56239" y1="58800" x2="56239" y2="58800"/>
                        <a14:foregroundMark x1="48376" y1="56600" x2="48376" y2="56600"/>
                        <a14:foregroundMark x1="47863" y1="52000" x2="47863" y2="52000"/>
                        <a14:foregroundMark x1="49829" y1="49400" x2="49829" y2="49400"/>
                        <a14:foregroundMark x1="44017" y1="60600" x2="44017" y2="60600"/>
                        <a14:foregroundMark x1="42393" y1="57200" x2="42393" y2="57200"/>
                        <a14:foregroundMark x1="56239" y1="56800" x2="56239" y2="56800"/>
                        <a14:foregroundMark x1="47265" y1="47000" x2="47265" y2="47000"/>
                        <a14:backgroundMark x1="45641" y1="56600" x2="45641" y2="56600"/>
                        <a14:backgroundMark x1="50342" y1="56600" x2="50342" y2="56600"/>
                        <a14:backgroundMark x1="52479" y1="49600" x2="52479" y2="49600"/>
                        <a14:backgroundMark x1="51624" y1="45400" x2="51624" y2="45400"/>
                        <a14:backgroundMark x1="50769" y1="48200" x2="50769" y2="48200"/>
                        <a14:backgroundMark x1="48376" y1="47200" x2="48376" y2="47200"/>
                        <a14:backgroundMark x1="47778" y1="44200" x2="47778" y2="44200"/>
                        <a14:backgroundMark x1="46068" y1="46400" x2="46068" y2="46400"/>
                        <a14:backgroundMark x1="46838" y1="49400" x2="46838" y2="49400"/>
                        <a14:backgroundMark x1="42564" y1="44200" x2="42564" y2="44200"/>
                        <a14:backgroundMark x1="41709" y1="47600" x2="41709" y2="47600"/>
                        <a14:backgroundMark x1="42821" y1="50200" x2="42821" y2="50200"/>
                        <a14:backgroundMark x1="56496" y1="49400" x2="56496" y2="49400"/>
                        <a14:backgroundMark x1="56410" y1="47200" x2="56410" y2="47200"/>
                        <a14:backgroundMark x1="56154" y1="45000" x2="56154" y2="45000"/>
                        <a14:backgroundMark x1="57436" y1="43800" x2="57436" y2="43800"/>
                        <a14:backgroundMark x1="47265" y1="46600" x2="47265" y2="46600"/>
                      </a14:backgroundRemoval>
                    </a14:imgEffect>
                  </a14:imgLayer>
                </a14:imgProps>
              </a:ext>
              <a:ext uri="{28A0092B-C50C-407E-A947-70E740481C1C}">
                <a14:useLocalDpi xmlns:a14="http://schemas.microsoft.com/office/drawing/2010/main" val="0"/>
              </a:ext>
            </a:extLst>
          </a:blip>
          <a:srcRect l="39173" t="38499" r="39173" b="36414"/>
          <a:stretch/>
        </p:blipFill>
        <p:spPr bwMode="auto">
          <a:xfrm>
            <a:off x="7837317" y="6096000"/>
            <a:ext cx="1275509" cy="631502"/>
          </a:xfrm>
          <a:prstGeom prst="rect">
            <a:avLst/>
          </a:prstGeom>
          <a:noFill/>
          <a:extLst>
            <a:ext uri="{909E8E84-426E-40DD-AFC4-6F175D3DCCD1}">
              <a14:hiddenFill xmlns:a14="http://schemas.microsoft.com/office/drawing/2010/main">
                <a:solidFill>
                  <a:srgbClr val="FFFFFF"/>
                </a:solidFill>
              </a14:hiddenFill>
            </a:ext>
          </a:extLst>
        </p:spPr>
      </p:pic>
      <p:sp>
        <p:nvSpPr>
          <p:cNvPr id="7" name="Plaque 6"/>
          <p:cNvSpPr/>
          <p:nvPr/>
        </p:nvSpPr>
        <p:spPr>
          <a:xfrm>
            <a:off x="548987" y="2514600"/>
            <a:ext cx="8046026" cy="3429000"/>
          </a:xfrm>
          <a:prstGeom prst="plaque">
            <a:avLst/>
          </a:prstGeom>
          <a:solidFill>
            <a:srgbClr val="483018"/>
          </a:solidFill>
          <a:ln>
            <a:solidFill>
              <a:schemeClr val="bg2">
                <a:lumMod val="25000"/>
              </a:schemeClr>
            </a:solidFill>
          </a:ln>
          <a:scene3d>
            <a:camera prst="orthographicFront"/>
            <a:lightRig rig="threePt" dir="t"/>
          </a:scene3d>
          <a:sp3d>
            <a:bevelT prst="relaxedInse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800" dirty="0" smtClean="0">
                <a:solidFill>
                  <a:prstClr val="white"/>
                </a:solidFill>
                <a:effectLst>
                  <a:outerShdw blurRad="38100" dist="38100" dir="2700000" algn="tl">
                    <a:srgbClr val="000000">
                      <a:alpha val="43137"/>
                    </a:srgbClr>
                  </a:outerShdw>
                </a:effectLst>
              </a:rPr>
              <a:t>“The </a:t>
            </a:r>
            <a:r>
              <a:rPr lang="en-US" sz="2800" dirty="0">
                <a:solidFill>
                  <a:prstClr val="white"/>
                </a:solidFill>
                <a:effectLst>
                  <a:outerShdw blurRad="38100" dist="38100" dir="2700000" algn="tl">
                    <a:srgbClr val="000000">
                      <a:alpha val="43137"/>
                    </a:srgbClr>
                  </a:outerShdw>
                </a:effectLst>
              </a:rPr>
              <a:t>whole interaction with Jesus did not leave her with the impression, “He hates me” or “He judges me” or “He doesn’t want me around. Jesus displayed so much love and such a sense of security that she felt safe with Him even when her sin was exposed. It left her with the impression that quite possibly, Jesus was who He claimed to be: the Messiah.” David </a:t>
            </a:r>
            <a:r>
              <a:rPr lang="en-US" sz="2800" dirty="0" err="1">
                <a:solidFill>
                  <a:prstClr val="white"/>
                </a:solidFill>
                <a:effectLst>
                  <a:outerShdw blurRad="38100" dist="38100" dir="2700000" algn="tl">
                    <a:srgbClr val="000000">
                      <a:alpha val="43137"/>
                    </a:srgbClr>
                  </a:outerShdw>
                </a:effectLst>
              </a:rPr>
              <a:t>Guzik</a:t>
            </a:r>
            <a:endParaRPr lang="en-US" sz="2000" dirty="0">
              <a:solidFill>
                <a:prstClr val="white"/>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65836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1" nodeType="clickEffect">
                                  <p:stCondLst>
                                    <p:cond delay="0"/>
                                  </p:stCondLst>
                                  <p:childTnLst>
                                    <p:animEffect transition="out" filter="fade">
                                      <p:cBhvr>
                                        <p:cTn id="41" dur="500"/>
                                        <p:tgtEl>
                                          <p:spTgt spid="7"/>
                                        </p:tgtEl>
                                      </p:cBhvr>
                                    </p:animEffect>
                                    <p:set>
                                      <p:cBhvr>
                                        <p:cTn id="42" dur="1" fill="hold">
                                          <p:stCondLst>
                                            <p:cond delay="499"/>
                                          </p:stCondLst>
                                        </p:cTn>
                                        <p:tgtEl>
                                          <p:spTgt spid="7"/>
                                        </p:tgtEl>
                                        <p:attrNameLst>
                                          <p:attrName>style.visibility</p:attrName>
                                        </p:attrNameLst>
                                      </p:cBhvr>
                                      <p:to>
                                        <p:strVal val="hidden"/>
                                      </p:to>
                                    </p:set>
                                  </p:childTnLst>
                                </p:cTn>
                              </p:par>
                              <p:par>
                                <p:cTn id="43" presetID="14" presetClass="entr" presetSubtype="10" fill="hold"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randombar(horizontal)">
                                      <p:cBhvr>
                                        <p:cTn id="4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wallpapermemory.com/uploads/485/wheat-background-laptop-392089.jpg"/>
          <p:cNvPicPr>
            <a:picLocks noChangeAspect="1" noChangeArrowheads="1"/>
          </p:cNvPicPr>
          <p:nvPr/>
        </p:nvPicPr>
        <p:blipFill rotWithShape="1">
          <a:blip r:embed="rId2">
            <a:extLst>
              <a:ext uri="{28A0092B-C50C-407E-A947-70E740481C1C}">
                <a14:useLocalDpi xmlns:a14="http://schemas.microsoft.com/office/drawing/2010/main" val="0"/>
              </a:ext>
            </a:extLst>
          </a:blip>
          <a:srcRect l="8341" r="42223" b="34053"/>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27709"/>
            <a:ext cx="8229600" cy="1143000"/>
          </a:xfrm>
        </p:spPr>
        <p:txBody>
          <a:bodyPr>
            <a:normAutofit/>
          </a:bodyPr>
          <a:lstStyle/>
          <a:p>
            <a:r>
              <a:rPr lang="en-US" sz="5400" b="1" cap="all" dirty="0" smtClean="0">
                <a:solidFill>
                  <a:schemeClr val="bg2">
                    <a:lumMod val="25000"/>
                  </a:schemeClr>
                </a:solidFill>
                <a:effectLst>
                  <a:outerShdw blurRad="38100" dist="38100" dir="2700000" algn="tl">
                    <a:srgbClr val="000000">
                      <a:alpha val="43137"/>
                    </a:srgbClr>
                  </a:outerShdw>
                </a:effectLst>
              </a:rPr>
              <a:t>3 Things in common</a:t>
            </a:r>
            <a:endParaRPr lang="en-US" sz="5400" b="1" cap="all" dirty="0">
              <a:solidFill>
                <a:schemeClr val="bg2">
                  <a:lumMod val="2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219200"/>
            <a:ext cx="8686800" cy="5486400"/>
          </a:xfrm>
        </p:spPr>
        <p:txBody>
          <a:bodyPr>
            <a:normAutofit/>
          </a:bodyPr>
          <a:lstStyle/>
          <a:p>
            <a:r>
              <a:rPr lang="en-US" sz="3600" dirty="0" smtClean="0"/>
              <a:t>They knew what they believed.</a:t>
            </a:r>
          </a:p>
          <a:p>
            <a:pPr lvl="1"/>
            <a:r>
              <a:rPr lang="en-US" sz="3200" dirty="0" smtClean="0"/>
              <a:t>They knew Jesus was the Christ.</a:t>
            </a:r>
          </a:p>
          <a:p>
            <a:r>
              <a:rPr lang="en-US" sz="3600" dirty="0" smtClean="0"/>
              <a:t>Their belief affected their lives.</a:t>
            </a:r>
          </a:p>
          <a:p>
            <a:pPr lvl="1"/>
            <a:r>
              <a:rPr lang="en-US" dirty="0" smtClean="0"/>
              <a:t>Andrew and Philip gave up their way of life to follow Jesus.</a:t>
            </a:r>
          </a:p>
          <a:p>
            <a:pPr lvl="1"/>
            <a:r>
              <a:rPr lang="en-US" dirty="0" smtClean="0"/>
              <a:t>The woman went to those who distained her because Jesus changed her life.</a:t>
            </a:r>
          </a:p>
        </p:txBody>
      </p:sp>
      <p:pic>
        <p:nvPicPr>
          <p:cNvPr id="5" name="Picture 2" descr="https://www.christumcmarietta.org/wp-content/cache/thumbnails/2018/01/180114BNR-1170x500-c.jpg"/>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39000" b="62600" l="39402" r="60684">
                        <a14:foregroundMark x1="40342" y1="48600" x2="40342" y2="48600"/>
                        <a14:foregroundMark x1="44872" y1="50200" x2="44872" y2="50200"/>
                        <a14:foregroundMark x1="50342" y1="51000" x2="50342" y2="51000"/>
                        <a14:foregroundMark x1="54530" y1="51600" x2="54530" y2="51600"/>
                        <a14:foregroundMark x1="59658" y1="49400" x2="59658" y2="49400"/>
                        <a14:foregroundMark x1="55299" y1="42200" x2="55299" y2="42200"/>
                        <a14:foregroundMark x1="49231" y1="43800" x2="49231" y2="43800"/>
                        <a14:foregroundMark x1="44615" y1="43000" x2="44615" y2="43000"/>
                        <a14:foregroundMark x1="43077" y1="59400" x2="43077" y2="59400"/>
                        <a14:foregroundMark x1="47863" y1="59200" x2="47863" y2="59200"/>
                        <a14:foregroundMark x1="51709" y1="59400" x2="51709" y2="59400"/>
                        <a14:foregroundMark x1="52051" y1="62600" x2="52051" y2="62600"/>
                        <a14:foregroundMark x1="56923" y1="59800" x2="56923" y2="59800"/>
                        <a14:foregroundMark x1="56239" y1="58800" x2="56239" y2="58800"/>
                        <a14:foregroundMark x1="48376" y1="56600" x2="48376" y2="56600"/>
                        <a14:foregroundMark x1="47863" y1="52000" x2="47863" y2="52000"/>
                        <a14:foregroundMark x1="49829" y1="49400" x2="49829" y2="49400"/>
                        <a14:foregroundMark x1="44017" y1="60600" x2="44017" y2="60600"/>
                        <a14:foregroundMark x1="42393" y1="57200" x2="42393" y2="57200"/>
                        <a14:foregroundMark x1="56239" y1="56800" x2="56239" y2="56800"/>
                        <a14:foregroundMark x1="47265" y1="47000" x2="47265" y2="47000"/>
                        <a14:backgroundMark x1="45641" y1="56600" x2="45641" y2="56600"/>
                        <a14:backgroundMark x1="50342" y1="56600" x2="50342" y2="56600"/>
                        <a14:backgroundMark x1="52479" y1="49600" x2="52479" y2="49600"/>
                        <a14:backgroundMark x1="51624" y1="45400" x2="51624" y2="45400"/>
                        <a14:backgroundMark x1="50769" y1="48200" x2="50769" y2="48200"/>
                        <a14:backgroundMark x1="48376" y1="47200" x2="48376" y2="47200"/>
                        <a14:backgroundMark x1="47778" y1="44200" x2="47778" y2="44200"/>
                        <a14:backgroundMark x1="46068" y1="46400" x2="46068" y2="46400"/>
                        <a14:backgroundMark x1="46838" y1="49400" x2="46838" y2="49400"/>
                        <a14:backgroundMark x1="42564" y1="44200" x2="42564" y2="44200"/>
                        <a14:backgroundMark x1="41709" y1="47600" x2="41709" y2="47600"/>
                        <a14:backgroundMark x1="42821" y1="50200" x2="42821" y2="50200"/>
                        <a14:backgroundMark x1="56496" y1="49400" x2="56496" y2="49400"/>
                        <a14:backgroundMark x1="56410" y1="47200" x2="56410" y2="47200"/>
                        <a14:backgroundMark x1="56154" y1="45000" x2="56154" y2="45000"/>
                        <a14:backgroundMark x1="57436" y1="43800" x2="57436" y2="43800"/>
                        <a14:backgroundMark x1="47265" y1="46600" x2="47265" y2="46600"/>
                      </a14:backgroundRemoval>
                    </a14:imgEffect>
                  </a14:imgLayer>
                </a14:imgProps>
              </a:ext>
              <a:ext uri="{28A0092B-C50C-407E-A947-70E740481C1C}">
                <a14:useLocalDpi xmlns:a14="http://schemas.microsoft.com/office/drawing/2010/main" val="0"/>
              </a:ext>
            </a:extLst>
          </a:blip>
          <a:srcRect l="39173" t="38499" r="39173" b="36414"/>
          <a:stretch/>
        </p:blipFill>
        <p:spPr bwMode="auto">
          <a:xfrm>
            <a:off x="7837317" y="6096000"/>
            <a:ext cx="1275509" cy="631502"/>
          </a:xfrm>
          <a:prstGeom prst="rect">
            <a:avLst/>
          </a:prstGeom>
          <a:noFill/>
          <a:extLst>
            <a:ext uri="{909E8E84-426E-40DD-AFC4-6F175D3DCCD1}">
              <a14:hiddenFill xmlns:a14="http://schemas.microsoft.com/office/drawing/2010/main">
                <a:solidFill>
                  <a:srgbClr val="FFFFFF"/>
                </a:solidFill>
              </a14:hiddenFill>
            </a:ext>
          </a:extLst>
        </p:spPr>
      </p:pic>
      <p:sp>
        <p:nvSpPr>
          <p:cNvPr id="8" name="Plaque 7"/>
          <p:cNvSpPr/>
          <p:nvPr/>
        </p:nvSpPr>
        <p:spPr>
          <a:xfrm>
            <a:off x="152400" y="3124200"/>
            <a:ext cx="4876800" cy="2133600"/>
          </a:xfrm>
          <a:prstGeom prst="plaque">
            <a:avLst/>
          </a:prstGeom>
          <a:solidFill>
            <a:srgbClr val="483018"/>
          </a:solidFill>
          <a:ln>
            <a:solidFill>
              <a:schemeClr val="bg2">
                <a:lumMod val="25000"/>
              </a:schemeClr>
            </a:solidFill>
          </a:ln>
          <a:scene3d>
            <a:camera prst="orthographicFront"/>
            <a:lightRig rig="threePt" dir="t"/>
          </a:scene3d>
          <a:sp3d>
            <a:bevelT prst="relaxedInse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400" b="1" i="1" dirty="0" smtClean="0">
                <a:solidFill>
                  <a:srgbClr val="FFFF00"/>
                </a:solidFill>
                <a:effectLst>
                  <a:outerShdw blurRad="38100" dist="38100" dir="2700000" algn="tl">
                    <a:srgbClr val="000000">
                      <a:alpha val="43137"/>
                    </a:srgbClr>
                  </a:outerShdw>
                </a:effectLst>
              </a:rPr>
              <a:t>Rom</a:t>
            </a:r>
            <a:r>
              <a:rPr lang="en-US" sz="2400" b="1" i="1" dirty="0">
                <a:solidFill>
                  <a:srgbClr val="FFFF00"/>
                </a:solidFill>
                <a:effectLst>
                  <a:outerShdw blurRad="38100" dist="38100" dir="2700000" algn="tl">
                    <a:srgbClr val="000000">
                      <a:alpha val="43137"/>
                    </a:srgbClr>
                  </a:outerShdw>
                </a:effectLst>
              </a:rPr>
              <a:t>. 15:13 </a:t>
            </a:r>
            <a:r>
              <a:rPr lang="en-US" sz="2400" i="1" dirty="0">
                <a:solidFill>
                  <a:prstClr val="white"/>
                </a:solidFill>
                <a:effectLst>
                  <a:outerShdw blurRad="38100" dist="38100" dir="2700000" algn="tl">
                    <a:srgbClr val="000000">
                      <a:alpha val="43137"/>
                    </a:srgbClr>
                  </a:outerShdw>
                </a:effectLst>
              </a:rPr>
              <a:t>“Now may the God of hope fill you with all joy and peace in believing, so that you will abound in hope by the power of the Holy Spirit.”</a:t>
            </a:r>
            <a:endParaRPr lang="en-US" i="1" dirty="0">
              <a:solidFill>
                <a:prstClr val="white"/>
              </a:solidFill>
              <a:effectLst>
                <a:outerShdw blurRad="38100" dist="38100" dir="2700000" algn="tl">
                  <a:srgbClr val="000000">
                    <a:alpha val="43137"/>
                  </a:srgbClr>
                </a:outerShdw>
              </a:effectLst>
            </a:endParaRPr>
          </a:p>
        </p:txBody>
      </p:sp>
      <p:sp>
        <p:nvSpPr>
          <p:cNvPr id="9" name="Plaque 8"/>
          <p:cNvSpPr/>
          <p:nvPr/>
        </p:nvSpPr>
        <p:spPr>
          <a:xfrm>
            <a:off x="342900" y="3657600"/>
            <a:ext cx="8458200" cy="2895600"/>
          </a:xfrm>
          <a:prstGeom prst="plaque">
            <a:avLst/>
          </a:prstGeom>
          <a:solidFill>
            <a:srgbClr val="483018"/>
          </a:solidFill>
          <a:ln>
            <a:solidFill>
              <a:schemeClr val="bg2">
                <a:lumMod val="25000"/>
              </a:schemeClr>
            </a:solidFill>
          </a:ln>
          <a:scene3d>
            <a:camera prst="orthographicFront"/>
            <a:lightRig rig="threePt" dir="t"/>
          </a:scene3d>
          <a:sp3d>
            <a:bevelT prst="relaxedInse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400" b="1" i="1" dirty="0" smtClean="0">
                <a:solidFill>
                  <a:srgbClr val="FFFF00"/>
                </a:solidFill>
                <a:effectLst>
                  <a:outerShdw blurRad="38100" dist="38100" dir="2700000" algn="tl">
                    <a:srgbClr val="000000">
                      <a:alpha val="43137"/>
                    </a:srgbClr>
                  </a:outerShdw>
                </a:effectLst>
              </a:rPr>
              <a:t>1Pet</a:t>
            </a:r>
            <a:r>
              <a:rPr lang="en-US" sz="2400" b="1" i="1" dirty="0">
                <a:solidFill>
                  <a:srgbClr val="FFFF00"/>
                </a:solidFill>
                <a:effectLst>
                  <a:outerShdw blurRad="38100" dist="38100" dir="2700000" algn="tl">
                    <a:srgbClr val="000000">
                      <a:alpha val="43137"/>
                    </a:srgbClr>
                  </a:outerShdw>
                </a:effectLst>
              </a:rPr>
              <a:t>. 1:7-9 </a:t>
            </a:r>
            <a:r>
              <a:rPr lang="en-US" sz="2400" i="1" dirty="0">
                <a:solidFill>
                  <a:prstClr val="white"/>
                </a:solidFill>
                <a:effectLst>
                  <a:outerShdw blurRad="38100" dist="38100" dir="2700000" algn="tl">
                    <a:srgbClr val="000000">
                      <a:alpha val="43137"/>
                    </a:srgbClr>
                  </a:outerShdw>
                </a:effectLst>
              </a:rPr>
              <a:t>“so that the proof of your faith, being more precious than gold which is perishable, even though tested by fire, may be found to result in praise and glory and honor at the revelation of Jesus Christ;  (8)  and though you have not seen Him, you love Him, and though you do not see Him now, but believe in Him, you greatly rejoice with joy inexpressible and full of glory,  (9)  obtaining as the outcome of your faith the salvation of your souls.”</a:t>
            </a:r>
            <a:endParaRPr lang="en-US" i="1" dirty="0">
              <a:solidFill>
                <a:prstClr val="white"/>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53972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wallpapermemory.com/uploads/485/wheat-background-laptop-392089.jpg"/>
          <p:cNvPicPr>
            <a:picLocks noChangeAspect="1" noChangeArrowheads="1"/>
          </p:cNvPicPr>
          <p:nvPr/>
        </p:nvPicPr>
        <p:blipFill rotWithShape="1">
          <a:blip r:embed="rId2">
            <a:extLst>
              <a:ext uri="{28A0092B-C50C-407E-A947-70E740481C1C}">
                <a14:useLocalDpi xmlns:a14="http://schemas.microsoft.com/office/drawing/2010/main" val="0"/>
              </a:ext>
            </a:extLst>
          </a:blip>
          <a:srcRect l="8341" r="42223" b="34053"/>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27709"/>
            <a:ext cx="8229600" cy="1143000"/>
          </a:xfrm>
        </p:spPr>
        <p:txBody>
          <a:bodyPr>
            <a:normAutofit/>
          </a:bodyPr>
          <a:lstStyle/>
          <a:p>
            <a:r>
              <a:rPr lang="en-US" sz="5400" b="1" cap="all" dirty="0" smtClean="0">
                <a:solidFill>
                  <a:schemeClr val="bg2">
                    <a:lumMod val="25000"/>
                  </a:schemeClr>
                </a:solidFill>
                <a:effectLst>
                  <a:outerShdw blurRad="38100" dist="38100" dir="2700000" algn="tl">
                    <a:srgbClr val="000000">
                      <a:alpha val="43137"/>
                    </a:srgbClr>
                  </a:outerShdw>
                </a:effectLst>
              </a:rPr>
              <a:t>3 Things in common</a:t>
            </a:r>
            <a:endParaRPr lang="en-US" sz="5400" b="1" cap="all" dirty="0">
              <a:solidFill>
                <a:schemeClr val="bg2">
                  <a:lumMod val="2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219200"/>
            <a:ext cx="8686800" cy="5486400"/>
          </a:xfrm>
        </p:spPr>
        <p:txBody>
          <a:bodyPr>
            <a:normAutofit/>
          </a:bodyPr>
          <a:lstStyle/>
          <a:p>
            <a:r>
              <a:rPr lang="en-US" sz="3600" dirty="0" smtClean="0"/>
              <a:t>They knew what they believed.</a:t>
            </a:r>
          </a:p>
          <a:p>
            <a:pPr lvl="1"/>
            <a:r>
              <a:rPr lang="en-US" sz="3200" dirty="0" smtClean="0"/>
              <a:t>They knew Jesus was the Christ.</a:t>
            </a:r>
          </a:p>
          <a:p>
            <a:r>
              <a:rPr lang="en-US" sz="3600" dirty="0" smtClean="0"/>
              <a:t>Their belief affected their lives.</a:t>
            </a:r>
          </a:p>
          <a:p>
            <a:pPr lvl="1"/>
            <a:r>
              <a:rPr lang="en-US" dirty="0" smtClean="0"/>
              <a:t>Andrew and Philip gave up their way of life to follow Jesus.</a:t>
            </a:r>
          </a:p>
          <a:p>
            <a:pPr lvl="1"/>
            <a:r>
              <a:rPr lang="en-US" dirty="0" smtClean="0"/>
              <a:t>The woman went to those who distained her because Jesus changed her life.</a:t>
            </a:r>
          </a:p>
          <a:p>
            <a:r>
              <a:rPr lang="en-US" dirty="0" smtClean="0"/>
              <a:t>They said “Come and See”.</a:t>
            </a:r>
          </a:p>
          <a:p>
            <a:pPr lvl="1"/>
            <a:r>
              <a:rPr lang="en-US" dirty="0" smtClean="0"/>
              <a:t>They offered what they believed and an invitation </a:t>
            </a:r>
            <a:br>
              <a:rPr lang="en-US" dirty="0" smtClean="0"/>
            </a:br>
            <a:r>
              <a:rPr lang="en-US" dirty="0" smtClean="0"/>
              <a:t>to come and experience Christ for themselves.</a:t>
            </a:r>
          </a:p>
        </p:txBody>
      </p:sp>
      <p:pic>
        <p:nvPicPr>
          <p:cNvPr id="5" name="Picture 2" descr="https://www.christumcmarietta.org/wp-content/cache/thumbnails/2018/01/180114BNR-1170x500-c.jpg"/>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39000" b="62600" l="39402" r="60684">
                        <a14:foregroundMark x1="40342" y1="48600" x2="40342" y2="48600"/>
                        <a14:foregroundMark x1="44872" y1="50200" x2="44872" y2="50200"/>
                        <a14:foregroundMark x1="50342" y1="51000" x2="50342" y2="51000"/>
                        <a14:foregroundMark x1="54530" y1="51600" x2="54530" y2="51600"/>
                        <a14:foregroundMark x1="59658" y1="49400" x2="59658" y2="49400"/>
                        <a14:foregroundMark x1="55299" y1="42200" x2="55299" y2="42200"/>
                        <a14:foregroundMark x1="49231" y1="43800" x2="49231" y2="43800"/>
                        <a14:foregroundMark x1="44615" y1="43000" x2="44615" y2="43000"/>
                        <a14:foregroundMark x1="43077" y1="59400" x2="43077" y2="59400"/>
                        <a14:foregroundMark x1="47863" y1="59200" x2="47863" y2="59200"/>
                        <a14:foregroundMark x1="51709" y1="59400" x2="51709" y2="59400"/>
                        <a14:foregroundMark x1="52051" y1="62600" x2="52051" y2="62600"/>
                        <a14:foregroundMark x1="56923" y1="59800" x2="56923" y2="59800"/>
                        <a14:foregroundMark x1="56239" y1="58800" x2="56239" y2="58800"/>
                        <a14:foregroundMark x1="48376" y1="56600" x2="48376" y2="56600"/>
                        <a14:foregroundMark x1="47863" y1="52000" x2="47863" y2="52000"/>
                        <a14:foregroundMark x1="49829" y1="49400" x2="49829" y2="49400"/>
                        <a14:foregroundMark x1="44017" y1="60600" x2="44017" y2="60600"/>
                        <a14:foregroundMark x1="42393" y1="57200" x2="42393" y2="57200"/>
                        <a14:foregroundMark x1="56239" y1="56800" x2="56239" y2="56800"/>
                        <a14:foregroundMark x1="47265" y1="47000" x2="47265" y2="47000"/>
                        <a14:backgroundMark x1="45641" y1="56600" x2="45641" y2="56600"/>
                        <a14:backgroundMark x1="50342" y1="56600" x2="50342" y2="56600"/>
                        <a14:backgroundMark x1="52479" y1="49600" x2="52479" y2="49600"/>
                        <a14:backgroundMark x1="51624" y1="45400" x2="51624" y2="45400"/>
                        <a14:backgroundMark x1="50769" y1="48200" x2="50769" y2="48200"/>
                        <a14:backgroundMark x1="48376" y1="47200" x2="48376" y2="47200"/>
                        <a14:backgroundMark x1="47778" y1="44200" x2="47778" y2="44200"/>
                        <a14:backgroundMark x1="46068" y1="46400" x2="46068" y2="46400"/>
                        <a14:backgroundMark x1="46838" y1="49400" x2="46838" y2="49400"/>
                        <a14:backgroundMark x1="42564" y1="44200" x2="42564" y2="44200"/>
                        <a14:backgroundMark x1="41709" y1="47600" x2="41709" y2="47600"/>
                        <a14:backgroundMark x1="42821" y1="50200" x2="42821" y2="50200"/>
                        <a14:backgroundMark x1="56496" y1="49400" x2="56496" y2="49400"/>
                        <a14:backgroundMark x1="56410" y1="47200" x2="56410" y2="47200"/>
                        <a14:backgroundMark x1="56154" y1="45000" x2="56154" y2="45000"/>
                        <a14:backgroundMark x1="57436" y1="43800" x2="57436" y2="43800"/>
                        <a14:backgroundMark x1="47265" y1="46600" x2="47265" y2="46600"/>
                      </a14:backgroundRemoval>
                    </a14:imgEffect>
                  </a14:imgLayer>
                </a14:imgProps>
              </a:ext>
              <a:ext uri="{28A0092B-C50C-407E-A947-70E740481C1C}">
                <a14:useLocalDpi xmlns:a14="http://schemas.microsoft.com/office/drawing/2010/main" val="0"/>
              </a:ext>
            </a:extLst>
          </a:blip>
          <a:srcRect l="39173" t="38499" r="39173" b="36414"/>
          <a:stretch/>
        </p:blipFill>
        <p:spPr bwMode="auto">
          <a:xfrm>
            <a:off x="7837317" y="6096000"/>
            <a:ext cx="1275509" cy="6315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6050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945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710</TotalTime>
  <Words>439</Words>
  <Application>Microsoft Office PowerPoint</Application>
  <PresentationFormat>On-screen Show (4:3)</PresentationFormat>
  <Paragraphs>37</Paragraphs>
  <Slides>8</Slides>
  <Notes>0</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Office Theme</vt:lpstr>
      <vt:lpstr>1_Office Theme</vt:lpstr>
      <vt:lpstr>PowerPoint Presentation</vt:lpstr>
      <vt:lpstr>PowerPoint Presentation</vt:lpstr>
      <vt:lpstr>Andrew</vt:lpstr>
      <vt:lpstr>Philip</vt:lpstr>
      <vt:lpstr>The Samaritan Woman</vt:lpstr>
      <vt:lpstr>3 Things in common</vt:lpstr>
      <vt:lpstr>3 Things in common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Carla Jones</dc:creator>
  <cp:lastModifiedBy>Jones</cp:lastModifiedBy>
  <cp:revision>15</cp:revision>
  <dcterms:created xsi:type="dcterms:W3CDTF">2020-02-01T23:26:00Z</dcterms:created>
  <dcterms:modified xsi:type="dcterms:W3CDTF">2020-02-02T13:02:11Z</dcterms:modified>
</cp:coreProperties>
</file>