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9" r:id="rId3"/>
    <p:sldId id="260" r:id="rId4"/>
    <p:sldId id="261" r:id="rId5"/>
    <p:sldId id="256" r:id="rId6"/>
    <p:sldId id="257"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82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4F7F6-5DFF-4584-819E-3572B7C95D4B}"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BCEB6-D019-4018-9D26-FE64687051DB}" type="slidenum">
              <a:rPr lang="en-US" smtClean="0"/>
              <a:t>‹#›</a:t>
            </a:fld>
            <a:endParaRPr lang="en-US"/>
          </a:p>
        </p:txBody>
      </p:sp>
    </p:spTree>
    <p:extLst>
      <p:ext uri="{BB962C8B-B14F-4D97-AF65-F5344CB8AC3E}">
        <p14:creationId xmlns:p14="http://schemas.microsoft.com/office/powerpoint/2010/main" val="375053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4F7F6-5DFF-4584-819E-3572B7C95D4B}"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BCEB6-D019-4018-9D26-FE64687051DB}" type="slidenum">
              <a:rPr lang="en-US" smtClean="0"/>
              <a:t>‹#›</a:t>
            </a:fld>
            <a:endParaRPr lang="en-US"/>
          </a:p>
        </p:txBody>
      </p:sp>
    </p:spTree>
    <p:extLst>
      <p:ext uri="{BB962C8B-B14F-4D97-AF65-F5344CB8AC3E}">
        <p14:creationId xmlns:p14="http://schemas.microsoft.com/office/powerpoint/2010/main" val="1801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4F7F6-5DFF-4584-819E-3572B7C95D4B}"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BCEB6-D019-4018-9D26-FE64687051DB}" type="slidenum">
              <a:rPr lang="en-US" smtClean="0"/>
              <a:t>‹#›</a:t>
            </a:fld>
            <a:endParaRPr lang="en-US"/>
          </a:p>
        </p:txBody>
      </p:sp>
    </p:spTree>
    <p:extLst>
      <p:ext uri="{BB962C8B-B14F-4D97-AF65-F5344CB8AC3E}">
        <p14:creationId xmlns:p14="http://schemas.microsoft.com/office/powerpoint/2010/main" val="573235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3E80B-5D2A-42B5-8620-6887232F977D}" type="datetimeFigureOut">
              <a:rPr lang="en-US" smtClean="0">
                <a:solidFill>
                  <a:prstClr val="black">
                    <a:tint val="75000"/>
                  </a:prstClr>
                </a:solidFill>
              </a:rPr>
              <a:pPr/>
              <a:t>10/19/2019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BE563C-7601-47F5-9940-6B7EABA912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90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3E80B-5D2A-42B5-8620-6887232F977D}" type="datetimeFigureOut">
              <a:rPr lang="en-US" smtClean="0">
                <a:solidFill>
                  <a:prstClr val="black">
                    <a:tint val="75000"/>
                  </a:prstClr>
                </a:solidFill>
              </a:rPr>
              <a:pPr/>
              <a:t>10/19/2019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BE563C-7601-47F5-9940-6B7EABA912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65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3E80B-5D2A-42B5-8620-6887232F977D}" type="datetimeFigureOut">
              <a:rPr lang="en-US" smtClean="0">
                <a:solidFill>
                  <a:prstClr val="black">
                    <a:tint val="75000"/>
                  </a:prstClr>
                </a:solidFill>
              </a:rPr>
              <a:pPr/>
              <a:t>10/19/2019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BE563C-7601-47F5-9940-6B7EABA912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339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3E80B-5D2A-42B5-8620-6887232F977D}" type="datetimeFigureOut">
              <a:rPr lang="en-US" smtClean="0">
                <a:solidFill>
                  <a:prstClr val="black">
                    <a:tint val="75000"/>
                  </a:prstClr>
                </a:solidFill>
              </a:rPr>
              <a:pPr/>
              <a:t>10/19/2019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BE563C-7601-47F5-9940-6B7EABA912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695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3E80B-5D2A-42B5-8620-6887232F977D}" type="datetimeFigureOut">
              <a:rPr lang="en-US" smtClean="0">
                <a:solidFill>
                  <a:prstClr val="black">
                    <a:tint val="75000"/>
                  </a:prstClr>
                </a:solidFill>
              </a:rPr>
              <a:pPr/>
              <a:t>10/19/2019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BE563C-7601-47F5-9940-6B7EABA912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203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3E80B-5D2A-42B5-8620-6887232F977D}" type="datetimeFigureOut">
              <a:rPr lang="en-US" smtClean="0">
                <a:solidFill>
                  <a:prstClr val="black">
                    <a:tint val="75000"/>
                  </a:prstClr>
                </a:solidFill>
              </a:rPr>
              <a:pPr/>
              <a:t>10/19/2019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BE563C-7601-47F5-9940-6B7EABA912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396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3E80B-5D2A-42B5-8620-6887232F977D}" type="datetimeFigureOut">
              <a:rPr lang="en-US" smtClean="0">
                <a:solidFill>
                  <a:prstClr val="black">
                    <a:tint val="75000"/>
                  </a:prstClr>
                </a:solidFill>
              </a:rPr>
              <a:pPr/>
              <a:t>10/19/2019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BE563C-7601-47F5-9940-6B7EABA912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787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3E80B-5D2A-42B5-8620-6887232F977D}" type="datetimeFigureOut">
              <a:rPr lang="en-US" smtClean="0">
                <a:solidFill>
                  <a:prstClr val="black">
                    <a:tint val="75000"/>
                  </a:prstClr>
                </a:solidFill>
              </a:rPr>
              <a:pPr/>
              <a:t>10/19/2019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BE563C-7601-47F5-9940-6B7EABA912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40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4F7F6-5DFF-4584-819E-3572B7C95D4B}"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BCEB6-D019-4018-9D26-FE64687051DB}" type="slidenum">
              <a:rPr lang="en-US" smtClean="0"/>
              <a:t>‹#›</a:t>
            </a:fld>
            <a:endParaRPr lang="en-US"/>
          </a:p>
        </p:txBody>
      </p:sp>
    </p:spTree>
    <p:extLst>
      <p:ext uri="{BB962C8B-B14F-4D97-AF65-F5344CB8AC3E}">
        <p14:creationId xmlns:p14="http://schemas.microsoft.com/office/powerpoint/2010/main" val="1718623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3E80B-5D2A-42B5-8620-6887232F977D}" type="datetimeFigureOut">
              <a:rPr lang="en-US" smtClean="0">
                <a:solidFill>
                  <a:prstClr val="black">
                    <a:tint val="75000"/>
                  </a:prstClr>
                </a:solidFill>
              </a:rPr>
              <a:pPr/>
              <a:t>10/19/2019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BE563C-7601-47F5-9940-6B7EABA912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43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3E80B-5D2A-42B5-8620-6887232F977D}" type="datetimeFigureOut">
              <a:rPr lang="en-US" smtClean="0">
                <a:solidFill>
                  <a:prstClr val="black">
                    <a:tint val="75000"/>
                  </a:prstClr>
                </a:solidFill>
              </a:rPr>
              <a:pPr/>
              <a:t>10/19/2019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BE563C-7601-47F5-9940-6B7EABA912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785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3E80B-5D2A-42B5-8620-6887232F977D}" type="datetimeFigureOut">
              <a:rPr lang="en-US" smtClean="0">
                <a:solidFill>
                  <a:prstClr val="black">
                    <a:tint val="75000"/>
                  </a:prstClr>
                </a:solidFill>
              </a:rPr>
              <a:pPr/>
              <a:t>10/19/2019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BE563C-7601-47F5-9940-6B7EABA912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03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C4F7F6-5DFF-4584-819E-3572B7C95D4B}"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BCEB6-D019-4018-9D26-FE64687051DB}" type="slidenum">
              <a:rPr lang="en-US" smtClean="0"/>
              <a:t>‹#›</a:t>
            </a:fld>
            <a:endParaRPr lang="en-US"/>
          </a:p>
        </p:txBody>
      </p:sp>
    </p:spTree>
    <p:extLst>
      <p:ext uri="{BB962C8B-B14F-4D97-AF65-F5344CB8AC3E}">
        <p14:creationId xmlns:p14="http://schemas.microsoft.com/office/powerpoint/2010/main" val="4662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4F7F6-5DFF-4584-819E-3572B7C95D4B}"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BCEB6-D019-4018-9D26-FE64687051DB}" type="slidenum">
              <a:rPr lang="en-US" smtClean="0"/>
              <a:t>‹#›</a:t>
            </a:fld>
            <a:endParaRPr lang="en-US"/>
          </a:p>
        </p:txBody>
      </p:sp>
    </p:spTree>
    <p:extLst>
      <p:ext uri="{BB962C8B-B14F-4D97-AF65-F5344CB8AC3E}">
        <p14:creationId xmlns:p14="http://schemas.microsoft.com/office/powerpoint/2010/main" val="184462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C4F7F6-5DFF-4584-819E-3572B7C95D4B}" type="datetimeFigureOut">
              <a:rPr lang="en-US" smtClean="0"/>
              <a:t>10/19/2019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3BCEB6-D019-4018-9D26-FE64687051DB}" type="slidenum">
              <a:rPr lang="en-US" smtClean="0"/>
              <a:t>‹#›</a:t>
            </a:fld>
            <a:endParaRPr lang="en-US"/>
          </a:p>
        </p:txBody>
      </p:sp>
    </p:spTree>
    <p:extLst>
      <p:ext uri="{BB962C8B-B14F-4D97-AF65-F5344CB8AC3E}">
        <p14:creationId xmlns:p14="http://schemas.microsoft.com/office/powerpoint/2010/main" val="141249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C4F7F6-5DFF-4584-819E-3572B7C95D4B}" type="datetimeFigureOut">
              <a:rPr lang="en-US" smtClean="0"/>
              <a:t>10/19/2019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3BCEB6-D019-4018-9D26-FE64687051DB}" type="slidenum">
              <a:rPr lang="en-US" smtClean="0"/>
              <a:t>‹#›</a:t>
            </a:fld>
            <a:endParaRPr lang="en-US"/>
          </a:p>
        </p:txBody>
      </p:sp>
    </p:spTree>
    <p:extLst>
      <p:ext uri="{BB962C8B-B14F-4D97-AF65-F5344CB8AC3E}">
        <p14:creationId xmlns:p14="http://schemas.microsoft.com/office/powerpoint/2010/main" val="3457083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4F7F6-5DFF-4584-819E-3572B7C95D4B}" type="datetimeFigureOut">
              <a:rPr lang="en-US" smtClean="0"/>
              <a:t>10/19/2019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3BCEB6-D019-4018-9D26-FE64687051DB}" type="slidenum">
              <a:rPr lang="en-US" smtClean="0"/>
              <a:t>‹#›</a:t>
            </a:fld>
            <a:endParaRPr lang="en-US"/>
          </a:p>
        </p:txBody>
      </p:sp>
    </p:spTree>
    <p:extLst>
      <p:ext uri="{BB962C8B-B14F-4D97-AF65-F5344CB8AC3E}">
        <p14:creationId xmlns:p14="http://schemas.microsoft.com/office/powerpoint/2010/main" val="390528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4F7F6-5DFF-4584-819E-3572B7C95D4B}"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BCEB6-D019-4018-9D26-FE64687051DB}" type="slidenum">
              <a:rPr lang="en-US" smtClean="0"/>
              <a:t>‹#›</a:t>
            </a:fld>
            <a:endParaRPr lang="en-US"/>
          </a:p>
        </p:txBody>
      </p:sp>
    </p:spTree>
    <p:extLst>
      <p:ext uri="{BB962C8B-B14F-4D97-AF65-F5344CB8AC3E}">
        <p14:creationId xmlns:p14="http://schemas.microsoft.com/office/powerpoint/2010/main" val="54190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4F7F6-5DFF-4584-819E-3572B7C95D4B}"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BCEB6-D019-4018-9D26-FE64687051DB}" type="slidenum">
              <a:rPr lang="en-US" smtClean="0"/>
              <a:t>‹#›</a:t>
            </a:fld>
            <a:endParaRPr lang="en-US"/>
          </a:p>
        </p:txBody>
      </p:sp>
    </p:spTree>
    <p:extLst>
      <p:ext uri="{BB962C8B-B14F-4D97-AF65-F5344CB8AC3E}">
        <p14:creationId xmlns:p14="http://schemas.microsoft.com/office/powerpoint/2010/main" val="241187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4F7F6-5DFF-4584-819E-3572B7C95D4B}" type="datetimeFigureOut">
              <a:rPr lang="en-US" smtClean="0"/>
              <a:t>10/19/2019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BCEB6-D019-4018-9D26-FE64687051DB}" type="slidenum">
              <a:rPr lang="en-US" smtClean="0"/>
              <a:t>‹#›</a:t>
            </a:fld>
            <a:endParaRPr lang="en-US"/>
          </a:p>
        </p:txBody>
      </p:sp>
    </p:spTree>
    <p:extLst>
      <p:ext uri="{BB962C8B-B14F-4D97-AF65-F5344CB8AC3E}">
        <p14:creationId xmlns:p14="http://schemas.microsoft.com/office/powerpoint/2010/main" val="2673631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3E80B-5D2A-42B5-8620-6887232F977D}" type="datetimeFigureOut">
              <a:rPr lang="en-US" smtClean="0">
                <a:solidFill>
                  <a:prstClr val="black">
                    <a:tint val="75000"/>
                  </a:prstClr>
                </a:solidFill>
              </a:rPr>
              <a:pPr/>
              <a:t>10/19/2019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E563C-7601-47F5-9940-6B7EABA912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476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2.wdp"/><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8200"/>
            <a:ext cx="9144000" cy="5144000"/>
          </a:xfrm>
          <a:prstGeom prst="rect">
            <a:avLst/>
          </a:prstGeom>
        </p:spPr>
      </p:pic>
    </p:spTree>
    <p:extLst>
      <p:ext uri="{BB962C8B-B14F-4D97-AF65-F5344CB8AC3E}">
        <p14:creationId xmlns:p14="http://schemas.microsoft.com/office/powerpoint/2010/main" val="825928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img.trzcacak.rs/myfile/small/258-2583631_starburst-yellow-background.png"/>
          <p:cNvPicPr>
            <a:picLocks noChangeAspect="1" noChangeArrowheads="1"/>
          </p:cNvPicPr>
          <p:nvPr/>
        </p:nvPicPr>
        <p:blipFill rotWithShape="1">
          <a:blip r:embed="rId2">
            <a:extLst>
              <a:ext uri="{28A0092B-C50C-407E-A947-70E740481C1C}">
                <a14:useLocalDpi xmlns:a14="http://schemas.microsoft.com/office/drawing/2010/main" val="0"/>
              </a:ext>
            </a:extLst>
          </a:blip>
          <a:srcRect t="11792" r="40737" b="41422"/>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ngimage.net/wp-content/uploads/2018/06/starburst-transparent-png-3-300x200.png"/>
          <p:cNvPicPr>
            <a:picLocks noChangeAspect="1" noChangeArrowheads="1"/>
          </p:cNvPicPr>
          <p:nvPr/>
        </p:nvPicPr>
        <p:blipFill rotWithShape="1">
          <a:blip r:embed="rId3">
            <a:extLst>
              <a:ext uri="{28A0092B-C50C-407E-A947-70E740481C1C}">
                <a14:useLocalDpi xmlns:a14="http://schemas.microsoft.com/office/drawing/2010/main" val="0"/>
              </a:ext>
            </a:extLst>
          </a:blip>
          <a:srcRect l="1764" t="-59" r="45265" b="4719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928"/>
            <a:ext cx="8229600" cy="1143000"/>
          </a:xfrm>
        </p:spPr>
        <p:txBody>
          <a:bodyPr>
            <a:normAutofit/>
          </a:bodyPr>
          <a:lstStyle/>
          <a:p>
            <a:pPr algn="l"/>
            <a:r>
              <a:rPr lang="en-US" sz="5400" cap="all"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king</a:t>
            </a:r>
            <a:endParaRPr lang="en-US" sz="5400" cap="all"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800"/>
            <a:ext cx="8229600" cy="5334000"/>
          </a:xfrm>
        </p:spPr>
        <p:txBody>
          <a:bodyPr/>
          <a:lstStyle/>
          <a:p>
            <a:r>
              <a:rPr lang="en-US" sz="3600" dirty="0" smtClean="0">
                <a:effectLst>
                  <a:outerShdw blurRad="38100" dist="38100" dir="2700000" algn="tl">
                    <a:srgbClr val="000000">
                      <a:alpha val="43137"/>
                    </a:srgbClr>
                  </a:outerShdw>
                </a:effectLst>
              </a:rPr>
              <a:t>We need the King </a:t>
            </a:r>
            <a:r>
              <a:rPr lang="en-US" sz="3600" b="1" i="1" dirty="0" smtClean="0">
                <a:solidFill>
                  <a:schemeClr val="accent6">
                    <a:lumMod val="75000"/>
                  </a:schemeClr>
                </a:solidFill>
                <a:effectLst>
                  <a:outerShdw blurRad="38100" dist="38100" dir="2700000" algn="tl">
                    <a:srgbClr val="000000"/>
                  </a:outerShdw>
                </a:effectLst>
              </a:rPr>
              <a:t>v.10-12</a:t>
            </a:r>
          </a:p>
          <a:p>
            <a:pPr lvl="1"/>
            <a:r>
              <a:rPr lang="en-US" sz="3200" dirty="0" smtClean="0">
                <a:effectLst>
                  <a:outerShdw blurRad="38100" dist="38100" dir="2700000" algn="tl">
                    <a:srgbClr val="000000">
                      <a:alpha val="43137"/>
                    </a:srgbClr>
                  </a:outerShdw>
                </a:effectLst>
              </a:rPr>
              <a:t>It is all or nothing with the true King.</a:t>
            </a:r>
          </a:p>
          <a:p>
            <a:pPr lvl="1"/>
            <a:r>
              <a:rPr lang="en-US" sz="3200" dirty="0" smtClean="0">
                <a:effectLst>
                  <a:outerShdw blurRad="38100" dist="38100" dir="2700000" algn="tl">
                    <a:srgbClr val="000000">
                      <a:alpha val="43137"/>
                    </a:srgbClr>
                  </a:outerShdw>
                </a:effectLst>
              </a:rPr>
              <a:t>His yoke becomes our refuge.</a:t>
            </a:r>
          </a:p>
          <a:p>
            <a:pPr lvl="1"/>
            <a:r>
              <a:rPr lang="en-US" sz="3200" dirty="0" smtClean="0">
                <a:effectLst>
                  <a:outerShdw blurRad="38100" dist="38100" dir="2700000" algn="tl">
                    <a:srgbClr val="000000">
                      <a:alpha val="43137"/>
                    </a:srgbClr>
                  </a:outerShdw>
                </a:effectLst>
              </a:rPr>
              <a:t>Loving the King fills our deepest needs.</a:t>
            </a:r>
          </a:p>
          <a:p>
            <a:pPr lvl="2"/>
            <a:r>
              <a:rPr lang="en-US" sz="2800" dirty="0" smtClean="0">
                <a:effectLst>
                  <a:outerShdw blurRad="38100" dist="38100" dir="2700000" algn="tl">
                    <a:srgbClr val="000000">
                      <a:alpha val="43137"/>
                    </a:srgbClr>
                  </a:outerShdw>
                </a:effectLst>
              </a:rPr>
              <a:t>We serve Him and He serves us.</a:t>
            </a:r>
          </a:p>
          <a:p>
            <a:pPr lvl="2"/>
            <a:r>
              <a:rPr lang="en-US" sz="2800" dirty="0" smtClean="0">
                <a:effectLst>
                  <a:outerShdw blurRad="38100" dist="38100" dir="2700000" algn="tl">
                    <a:srgbClr val="000000">
                      <a:alpha val="43137"/>
                    </a:srgbClr>
                  </a:outerShdw>
                </a:effectLst>
              </a:rPr>
              <a:t>We kiss Him and He kisses us.</a:t>
            </a:r>
            <a:endParaRPr lang="en-US" sz="2800" dirty="0">
              <a:effectLst>
                <a:outerShdw blurRad="38100" dist="38100" dir="2700000" algn="tl">
                  <a:srgbClr val="000000">
                    <a:alpha val="43137"/>
                  </a:srgbClr>
                </a:outerShdw>
              </a:effectLst>
            </a:endParaRPr>
          </a:p>
        </p:txBody>
      </p:sp>
      <p:pic>
        <p:nvPicPr>
          <p:cNvPr id="4" name="Picture 2" descr="https://centrevillepres.com/wp-content/uploads/2014/09/Crown-OFFICE.jpg"/>
          <p:cNvPicPr>
            <a:picLocks noChangeAspect="1" noChangeArrowheads="1"/>
          </p:cNvPicPr>
          <p:nvPr/>
        </p:nvPicPr>
        <p:blipFill rotWithShape="1">
          <a:blip r:embed="rId4" cstate="print">
            <a:clrChange>
              <a:clrFrom>
                <a:srgbClr val="FFFFFC"/>
              </a:clrFrom>
              <a:clrTo>
                <a:srgbClr val="FFFFFC">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4075" t="21439" r="4575" b="7359"/>
          <a:stretch/>
        </p:blipFill>
        <p:spPr bwMode="auto">
          <a:xfrm flipH="1">
            <a:off x="6455437" y="4953000"/>
            <a:ext cx="2799571" cy="218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634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img.trzcacak.rs/myfile/small/258-2583631_starburst-yellow-background.png"/>
          <p:cNvPicPr>
            <a:picLocks noChangeAspect="1" noChangeArrowheads="1"/>
          </p:cNvPicPr>
          <p:nvPr/>
        </p:nvPicPr>
        <p:blipFill rotWithShape="1">
          <a:blip r:embed="rId2">
            <a:extLst>
              <a:ext uri="{28A0092B-C50C-407E-A947-70E740481C1C}">
                <a14:useLocalDpi xmlns:a14="http://schemas.microsoft.com/office/drawing/2010/main" val="0"/>
              </a:ext>
            </a:extLst>
          </a:blip>
          <a:srcRect t="11792" r="40737" b="41422"/>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ngimage.net/wp-content/uploads/2018/06/starburst-transparent-png-3-300x200.png"/>
          <p:cNvPicPr>
            <a:picLocks noChangeAspect="1" noChangeArrowheads="1"/>
          </p:cNvPicPr>
          <p:nvPr/>
        </p:nvPicPr>
        <p:blipFill rotWithShape="1">
          <a:blip r:embed="rId3">
            <a:extLst>
              <a:ext uri="{28A0092B-C50C-407E-A947-70E740481C1C}">
                <a14:useLocalDpi xmlns:a14="http://schemas.microsoft.com/office/drawing/2010/main" val="0"/>
              </a:ext>
            </a:extLst>
          </a:blip>
          <a:srcRect l="1764" t="-59" r="45265" b="4719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928"/>
            <a:ext cx="8229600" cy="1143000"/>
          </a:xfrm>
        </p:spPr>
        <p:txBody>
          <a:bodyPr>
            <a:normAutofit/>
          </a:bodyPr>
          <a:lstStyle/>
          <a:p>
            <a:pPr algn="l"/>
            <a:r>
              <a:rPr lang="en-US" sz="5400" cap="all"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king</a:t>
            </a:r>
            <a:endParaRPr lang="en-US" sz="5400" cap="all"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799"/>
            <a:ext cx="8229600" cy="5791199"/>
          </a:xfrm>
        </p:spPr>
        <p:txBody>
          <a:bodyPr>
            <a:normAutofit fontScale="92500" lnSpcReduction="20000"/>
          </a:bodyPr>
          <a:lstStyle/>
          <a:p>
            <a:r>
              <a:rPr lang="en-US" sz="3600" dirty="0" smtClean="0">
                <a:effectLst>
                  <a:outerShdw blurRad="38100" dist="38100" dir="2700000" algn="tl">
                    <a:srgbClr val="000000">
                      <a:alpha val="43137"/>
                    </a:srgbClr>
                  </a:outerShdw>
                </a:effectLst>
              </a:rPr>
              <a:t>How to treat Jesus as King.</a:t>
            </a:r>
          </a:p>
          <a:p>
            <a:pPr lvl="1"/>
            <a:r>
              <a:rPr lang="en-US" sz="3200" b="1" dirty="0" smtClean="0">
                <a:effectLst>
                  <a:outerShdw blurRad="38100" dist="38100" dir="2700000" algn="tl">
                    <a:srgbClr val="000000">
                      <a:alpha val="43137"/>
                    </a:srgbClr>
                  </a:outerShdw>
                </a:effectLst>
              </a:rPr>
              <a:t>Obedience</a:t>
            </a:r>
            <a:r>
              <a:rPr lang="en-US" sz="3200" dirty="0" smtClean="0">
                <a:effectLst>
                  <a:outerShdw blurRad="38100" dist="38100" dir="2700000" algn="tl">
                    <a:srgbClr val="000000">
                      <a:alpha val="43137"/>
                    </a:srgbClr>
                  </a:outerShdw>
                </a:effectLst>
              </a:rPr>
              <a:t> – Are you willing to obey God no matter what you think of His commands?</a:t>
            </a:r>
          </a:p>
          <a:p>
            <a:pPr lvl="2"/>
            <a:r>
              <a:rPr lang="en-US" sz="2800" i="1" dirty="0" smtClean="0">
                <a:effectLst>
                  <a:outerShdw blurRad="38100" dist="38100" dir="2700000" algn="tl">
                    <a:srgbClr val="000000">
                      <a:alpha val="43137"/>
                    </a:srgbClr>
                  </a:outerShdw>
                </a:effectLst>
              </a:rPr>
              <a:t>Worship/serve the Lord with reverence.</a:t>
            </a:r>
          </a:p>
          <a:p>
            <a:pPr lvl="1"/>
            <a:r>
              <a:rPr lang="en-US" sz="3200" b="1" dirty="0" smtClean="0">
                <a:effectLst>
                  <a:outerShdw blurRad="38100" dist="38100" dir="2700000" algn="tl">
                    <a:srgbClr val="000000">
                      <a:alpha val="43137"/>
                    </a:srgbClr>
                  </a:outerShdw>
                </a:effectLst>
              </a:rPr>
              <a:t>Submission</a:t>
            </a:r>
            <a:r>
              <a:rPr lang="en-US" sz="3200" dirty="0" smtClean="0">
                <a:effectLst>
                  <a:outerShdw blurRad="38100" dist="38100" dir="2700000" algn="tl">
                    <a:srgbClr val="000000">
                      <a:alpha val="43137"/>
                    </a:srgbClr>
                  </a:outerShdw>
                </a:effectLst>
              </a:rPr>
              <a:t> – Are you willing to accept what comes into your life as God’s plan for you?</a:t>
            </a:r>
          </a:p>
          <a:p>
            <a:pPr lvl="2"/>
            <a:r>
              <a:rPr lang="en-US" sz="2800" i="1" dirty="0" smtClean="0">
                <a:effectLst>
                  <a:outerShdw blurRad="38100" dist="38100" dir="2700000" algn="tl">
                    <a:srgbClr val="000000">
                      <a:alpha val="43137"/>
                    </a:srgbClr>
                  </a:outerShdw>
                </a:effectLst>
              </a:rPr>
              <a:t>With reverence</a:t>
            </a:r>
          </a:p>
          <a:p>
            <a:pPr lvl="1"/>
            <a:r>
              <a:rPr lang="en-US" sz="3200" b="1" dirty="0" smtClean="0">
                <a:effectLst>
                  <a:outerShdw blurRad="38100" dist="38100" dir="2700000" algn="tl">
                    <a:srgbClr val="000000">
                      <a:alpha val="43137"/>
                    </a:srgbClr>
                  </a:outerShdw>
                </a:effectLst>
              </a:rPr>
              <a:t>Reliance</a:t>
            </a:r>
            <a:r>
              <a:rPr lang="en-US" sz="3200" dirty="0" smtClean="0">
                <a:effectLst>
                  <a:outerShdw blurRad="38100" dist="38100" dir="2700000" algn="tl">
                    <a:srgbClr val="000000">
                      <a:alpha val="43137"/>
                    </a:srgbClr>
                  </a:outerShdw>
                </a:effectLst>
              </a:rPr>
              <a:t> – Do you rely on Jesus more than anything else?</a:t>
            </a:r>
          </a:p>
          <a:p>
            <a:pPr lvl="2"/>
            <a:r>
              <a:rPr lang="en-US" sz="2800" i="1" dirty="0" smtClean="0">
                <a:effectLst>
                  <a:outerShdw blurRad="38100" dist="38100" dir="2700000" algn="tl">
                    <a:srgbClr val="000000">
                      <a:alpha val="43137"/>
                    </a:srgbClr>
                  </a:outerShdw>
                </a:effectLst>
              </a:rPr>
              <a:t>Kiss the Son</a:t>
            </a:r>
          </a:p>
          <a:p>
            <a:pPr lvl="1"/>
            <a:r>
              <a:rPr lang="en-US" sz="3200" b="1" dirty="0" smtClean="0">
                <a:effectLst>
                  <a:outerShdw blurRad="38100" dist="38100" dir="2700000" algn="tl">
                    <a:srgbClr val="000000">
                      <a:alpha val="43137"/>
                    </a:srgbClr>
                  </a:outerShdw>
                </a:effectLst>
              </a:rPr>
              <a:t>Expectation</a:t>
            </a:r>
            <a:r>
              <a:rPr lang="en-US" sz="3200" dirty="0" smtClean="0">
                <a:effectLst>
                  <a:outerShdw blurRad="38100" dist="38100" dir="2700000" algn="tl">
                    <a:srgbClr val="000000">
                      <a:alpha val="43137"/>
                    </a:srgbClr>
                  </a:outerShdw>
                </a:effectLst>
              </a:rPr>
              <a:t> – Do you think your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problems are too big for our King?</a:t>
            </a:r>
          </a:p>
          <a:p>
            <a:pPr lvl="2"/>
            <a:r>
              <a:rPr lang="en-US" sz="2800" i="1" dirty="0" smtClean="0">
                <a:effectLst>
                  <a:outerShdw blurRad="38100" dist="38100" dir="2700000" algn="tl">
                    <a:srgbClr val="000000">
                      <a:alpha val="43137"/>
                    </a:srgbClr>
                  </a:outerShdw>
                </a:effectLst>
              </a:rPr>
              <a:t>Rejoice with trembling</a:t>
            </a:r>
          </a:p>
        </p:txBody>
      </p:sp>
      <p:pic>
        <p:nvPicPr>
          <p:cNvPr id="4" name="Picture 2" descr="https://centrevillepres.com/wp-content/uploads/2014/09/Crown-OFFICE.jpg"/>
          <p:cNvPicPr>
            <a:picLocks noChangeAspect="1" noChangeArrowheads="1"/>
          </p:cNvPicPr>
          <p:nvPr/>
        </p:nvPicPr>
        <p:blipFill rotWithShape="1">
          <a:blip r:embed="rId4" cstate="print">
            <a:clrChange>
              <a:clrFrom>
                <a:srgbClr val="FFFFFC"/>
              </a:clrFrom>
              <a:clrTo>
                <a:srgbClr val="FFFFFC">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4075" t="21439" r="4575" b="7359"/>
          <a:stretch/>
        </p:blipFill>
        <p:spPr bwMode="auto">
          <a:xfrm flipH="1">
            <a:off x="6455437" y="4953000"/>
            <a:ext cx="2799571" cy="21820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79962" y="2209800"/>
            <a:ext cx="6784075" cy="2062103"/>
          </a:xfrm>
          <a:prstGeom prst="rect">
            <a:avLst/>
          </a:prstGeom>
          <a:ln w="28575">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3200" b="1" i="1"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What </a:t>
            </a:r>
            <a:r>
              <a:rPr lang="en-US" sz="3200" b="1" i="1" dirty="0">
                <a:effectLst>
                  <a:outerShdw blurRad="38100" dist="38100" dir="2700000" algn="tl">
                    <a:srgbClr val="000000"/>
                  </a:outerShdw>
                </a:effectLst>
                <a:latin typeface="Times New Roman" panose="02020603050405020304" pitchFamily="18" charset="0"/>
                <a:cs typeface="Times New Roman" panose="02020603050405020304" pitchFamily="18" charset="0"/>
              </a:rPr>
              <a:t>would it look like to stop treating Jesus as simply a role model and start serving Him as our sovereign king? </a:t>
            </a:r>
            <a:r>
              <a:rPr lang="en-US" sz="2800" b="1" i="1" dirty="0">
                <a:effectLst>
                  <a:outerShdw blurRad="38100" dist="38100" dir="2700000" algn="tl">
                    <a:srgbClr val="000000"/>
                  </a:outerShdw>
                </a:effectLst>
                <a:latin typeface="Times New Roman" panose="02020603050405020304" pitchFamily="18" charset="0"/>
                <a:cs typeface="Times New Roman" panose="02020603050405020304" pitchFamily="18" charset="0"/>
              </a:rPr>
              <a:t>Clayton </a:t>
            </a:r>
            <a:r>
              <a:rPr lang="en-US" sz="2800" b="1" i="1" dirty="0" err="1">
                <a:effectLst>
                  <a:outerShdw blurRad="38100" dist="38100" dir="2700000" algn="tl">
                    <a:srgbClr val="000000"/>
                  </a:outerShdw>
                </a:effectLst>
                <a:latin typeface="Times New Roman" panose="02020603050405020304" pitchFamily="18" charset="0"/>
                <a:cs typeface="Times New Roman" panose="02020603050405020304" pitchFamily="18" charset="0"/>
              </a:rPr>
              <a:t>Kraby</a:t>
            </a:r>
            <a:endParaRPr lang="en-US" sz="2800" b="1" dirty="0">
              <a:effectLst>
                <a:outerShdw blurRad="38100" dist="38100" dir="2700000" algn="tl">
                  <a:srgbClr val="000000"/>
                </a:outerShdw>
              </a:effectLst>
            </a:endParaRPr>
          </a:p>
        </p:txBody>
      </p:sp>
    </p:spTree>
    <p:extLst>
      <p:ext uri="{BB962C8B-B14F-4D97-AF65-F5344CB8AC3E}">
        <p14:creationId xmlns:p14="http://schemas.microsoft.com/office/powerpoint/2010/main" val="8928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8200"/>
            <a:ext cx="9144000" cy="5144000"/>
          </a:xfrm>
          <a:prstGeom prst="rect">
            <a:avLst/>
          </a:prstGeom>
        </p:spPr>
      </p:pic>
    </p:spTree>
    <p:extLst>
      <p:ext uri="{BB962C8B-B14F-4D97-AF65-F5344CB8AC3E}">
        <p14:creationId xmlns:p14="http://schemas.microsoft.com/office/powerpoint/2010/main" val="971743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2971799"/>
          </a:xfrm>
        </p:spPr>
        <p:txBody>
          <a:bodyPr>
            <a:normAutofit fontScale="92500"/>
          </a:bodyPr>
          <a:lstStyle/>
          <a:p>
            <a:r>
              <a:rPr lang="en-US" sz="4300" dirty="0" smtClean="0">
                <a:solidFill>
                  <a:srgbClr val="FFFF00"/>
                </a:solidFill>
              </a:rPr>
              <a:t>Who Is Jesus?</a:t>
            </a:r>
          </a:p>
          <a:p>
            <a:r>
              <a:rPr lang="en-US" sz="3600" dirty="0" smtClean="0">
                <a:solidFill>
                  <a:schemeClr val="bg1"/>
                </a:solidFill>
              </a:rPr>
              <a:t>There </a:t>
            </a:r>
            <a:r>
              <a:rPr lang="en-US" sz="3600" dirty="0" smtClean="0">
                <a:solidFill>
                  <a:schemeClr val="bg1"/>
                </a:solidFill>
              </a:rPr>
              <a:t>is a divine Being </a:t>
            </a:r>
            <a:r>
              <a:rPr lang="en-US" sz="3600" dirty="0" smtClean="0">
                <a:solidFill>
                  <a:schemeClr val="bg1"/>
                </a:solidFill>
              </a:rPr>
              <a:t>who is </a:t>
            </a:r>
            <a:r>
              <a:rPr lang="en-US" sz="3600" dirty="0" smtClean="0">
                <a:solidFill>
                  <a:schemeClr val="bg1"/>
                </a:solidFill>
              </a:rPr>
              <a:t>ultimate good.</a:t>
            </a:r>
          </a:p>
          <a:p>
            <a:pPr lvl="1"/>
            <a:r>
              <a:rPr lang="en-US" sz="3500" dirty="0" smtClean="0">
                <a:solidFill>
                  <a:schemeClr val="bg1"/>
                </a:solidFill>
              </a:rPr>
              <a:t>His goal is to preserve and display His infinite and </a:t>
            </a:r>
            <a:r>
              <a:rPr lang="en-US" sz="3500" dirty="0" smtClean="0">
                <a:solidFill>
                  <a:schemeClr val="bg1"/>
                </a:solidFill>
              </a:rPr>
              <a:t>awesome </a:t>
            </a:r>
            <a:r>
              <a:rPr lang="en-US" sz="3500" dirty="0" smtClean="0">
                <a:solidFill>
                  <a:schemeClr val="bg1"/>
                </a:solidFill>
              </a:rPr>
              <a:t>greatness and worth.</a:t>
            </a:r>
          </a:p>
          <a:p>
            <a:pPr lvl="1"/>
            <a:r>
              <a:rPr lang="en-US" sz="3500" dirty="0" smtClean="0">
                <a:solidFill>
                  <a:schemeClr val="bg1"/>
                </a:solidFill>
              </a:rPr>
              <a:t>We were made for His glory.</a:t>
            </a:r>
            <a:endParaRPr lang="en-US" sz="3500" dirty="0">
              <a:solidFill>
                <a:schemeClr val="bg1"/>
              </a:solidFill>
            </a:endParaRPr>
          </a:p>
        </p:txBody>
      </p:sp>
      <p:sp>
        <p:nvSpPr>
          <p:cNvPr id="4" name="Content Placeholder 2"/>
          <p:cNvSpPr txBox="1">
            <a:spLocks/>
          </p:cNvSpPr>
          <p:nvPr/>
        </p:nvSpPr>
        <p:spPr>
          <a:xfrm>
            <a:off x="457200" y="3505200"/>
            <a:ext cx="8229600" cy="3124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dirty="0" smtClean="0">
                <a:solidFill>
                  <a:srgbClr val="FFFF00"/>
                </a:solidFill>
              </a:rPr>
              <a:t>Jesus is God.</a:t>
            </a:r>
          </a:p>
          <a:p>
            <a:r>
              <a:rPr lang="en-US" sz="3600" dirty="0" smtClean="0">
                <a:solidFill>
                  <a:prstClr val="white"/>
                </a:solidFill>
              </a:rPr>
              <a:t>God </a:t>
            </a:r>
            <a:r>
              <a:rPr lang="en-US" sz="3600" dirty="0" smtClean="0">
                <a:solidFill>
                  <a:prstClr val="white"/>
                </a:solidFill>
              </a:rPr>
              <a:t>sent the Word to help us understand His glory.</a:t>
            </a:r>
          </a:p>
          <a:p>
            <a:pPr lvl="1"/>
            <a:r>
              <a:rPr lang="en-US" sz="3200" dirty="0" smtClean="0">
                <a:solidFill>
                  <a:prstClr val="white"/>
                </a:solidFill>
              </a:rPr>
              <a:t>The Word is God.</a:t>
            </a:r>
          </a:p>
          <a:p>
            <a:pPr lvl="1"/>
            <a:r>
              <a:rPr lang="en-US" sz="3200" dirty="0" smtClean="0">
                <a:solidFill>
                  <a:prstClr val="white"/>
                </a:solidFill>
              </a:rPr>
              <a:t>The Word became flesh.</a:t>
            </a:r>
            <a:endParaRPr lang="en-US" sz="3200" dirty="0">
              <a:solidFill>
                <a:prstClr val="white"/>
              </a:solidFill>
            </a:endParaRPr>
          </a:p>
        </p:txBody>
      </p:sp>
    </p:spTree>
    <p:extLst>
      <p:ext uri="{BB962C8B-B14F-4D97-AF65-F5344CB8AC3E}">
        <p14:creationId xmlns:p14="http://schemas.microsoft.com/office/powerpoint/2010/main" val="556431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2819399"/>
          </a:xfrm>
        </p:spPr>
        <p:txBody>
          <a:bodyPr>
            <a:normAutofit/>
          </a:bodyPr>
          <a:lstStyle/>
          <a:p>
            <a:r>
              <a:rPr lang="en-US" sz="4000" dirty="0" smtClean="0">
                <a:solidFill>
                  <a:srgbClr val="FFFF00"/>
                </a:solidFill>
              </a:rPr>
              <a:t>Jesus is Savior.</a:t>
            </a:r>
          </a:p>
          <a:p>
            <a:r>
              <a:rPr lang="en-US" sz="3600" dirty="0" smtClean="0">
                <a:solidFill>
                  <a:schemeClr val="bg1"/>
                </a:solidFill>
              </a:rPr>
              <a:t>We are in need of a Savior.</a:t>
            </a:r>
            <a:endParaRPr lang="en-US" sz="3600" dirty="0" smtClean="0">
              <a:solidFill>
                <a:schemeClr val="bg1"/>
              </a:solidFill>
            </a:endParaRPr>
          </a:p>
          <a:p>
            <a:pPr lvl="1"/>
            <a:r>
              <a:rPr lang="en-US" sz="3200" dirty="0" smtClean="0">
                <a:solidFill>
                  <a:schemeClr val="bg1"/>
                </a:solidFill>
              </a:rPr>
              <a:t>Jesus sacrificed Himself for our sins.</a:t>
            </a:r>
          </a:p>
          <a:p>
            <a:pPr lvl="1"/>
            <a:r>
              <a:rPr lang="en-US" sz="3200" dirty="0" smtClean="0">
                <a:solidFill>
                  <a:schemeClr val="bg1"/>
                </a:solidFill>
              </a:rPr>
              <a:t>He is the way back to God.</a:t>
            </a:r>
            <a:endParaRPr lang="en-US" sz="3200" dirty="0">
              <a:solidFill>
                <a:schemeClr val="bg1"/>
              </a:solidFill>
            </a:endParaRPr>
          </a:p>
        </p:txBody>
      </p:sp>
      <p:sp>
        <p:nvSpPr>
          <p:cNvPr id="4" name="Content Placeholder 2"/>
          <p:cNvSpPr txBox="1">
            <a:spLocks/>
          </p:cNvSpPr>
          <p:nvPr/>
        </p:nvSpPr>
        <p:spPr>
          <a:xfrm>
            <a:off x="457200" y="3352800"/>
            <a:ext cx="8229600" cy="3352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dirty="0" smtClean="0">
                <a:solidFill>
                  <a:srgbClr val="FFFF00"/>
                </a:solidFill>
              </a:rPr>
              <a:t>Jesus is Lord.</a:t>
            </a:r>
          </a:p>
          <a:p>
            <a:r>
              <a:rPr lang="en-US" sz="3600" dirty="0" smtClean="0">
                <a:solidFill>
                  <a:prstClr val="white"/>
                </a:solidFill>
              </a:rPr>
              <a:t>Our Savior was raised from the dead.</a:t>
            </a:r>
            <a:endParaRPr lang="en-US" sz="3600" dirty="0" smtClean="0">
              <a:solidFill>
                <a:prstClr val="white"/>
              </a:solidFill>
            </a:endParaRPr>
          </a:p>
          <a:p>
            <a:pPr lvl="1"/>
            <a:r>
              <a:rPr lang="en-US" sz="3200" dirty="0" smtClean="0">
                <a:solidFill>
                  <a:prstClr val="white"/>
                </a:solidFill>
              </a:rPr>
              <a:t>He is Lord over all things.</a:t>
            </a:r>
            <a:endParaRPr lang="en-US" sz="3200" dirty="0" smtClean="0">
              <a:solidFill>
                <a:prstClr val="white"/>
              </a:solidFill>
            </a:endParaRPr>
          </a:p>
          <a:p>
            <a:pPr lvl="1"/>
            <a:r>
              <a:rPr lang="en-US" sz="3200" dirty="0" smtClean="0">
                <a:solidFill>
                  <a:prstClr val="white"/>
                </a:solidFill>
              </a:rPr>
              <a:t>He has all authority.</a:t>
            </a:r>
          </a:p>
          <a:p>
            <a:pPr lvl="1"/>
            <a:r>
              <a:rPr lang="en-US" sz="3200" dirty="0" smtClean="0">
                <a:solidFill>
                  <a:prstClr val="white"/>
                </a:solidFill>
              </a:rPr>
              <a:t>His Lordship gives us a new identity and priority.</a:t>
            </a:r>
            <a:endParaRPr lang="en-US" sz="3200" dirty="0">
              <a:solidFill>
                <a:prstClr val="white"/>
              </a:solidFill>
            </a:endParaRPr>
          </a:p>
        </p:txBody>
      </p:sp>
    </p:spTree>
    <p:extLst>
      <p:ext uri="{BB962C8B-B14F-4D97-AF65-F5344CB8AC3E}">
        <p14:creationId xmlns:p14="http://schemas.microsoft.com/office/powerpoint/2010/main" val="1664652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https://images.vexels.com/media/users/3/144709/raw/95b04989b71b9375d9d04c3ee50cfc05-abstract-white-background-or-backdrop.jpg"/>
          <p:cNvPicPr>
            <a:picLocks noChangeAspect="1" noChangeArrowheads="1"/>
          </p:cNvPicPr>
          <p:nvPr/>
        </p:nvPicPr>
        <p:blipFill rotWithShape="1">
          <a:blip r:embed="rId2">
            <a:extLst>
              <a:ext uri="{28A0092B-C50C-407E-A947-70E740481C1C}">
                <a14:useLocalDpi xmlns:a14="http://schemas.microsoft.com/office/drawing/2010/main" val="0"/>
              </a:ext>
            </a:extLst>
          </a:blip>
          <a:srcRect b="7280"/>
          <a:stretch/>
        </p:blipFill>
        <p:spPr bwMode="auto">
          <a:xfrm flipH="1">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entrevillepres.com/wp-content/uploads/2014/09/Crown-OFFICE.jpg"/>
          <p:cNvPicPr>
            <a:picLocks noChangeAspect="1" noChangeArrowheads="1"/>
          </p:cNvPicPr>
          <p:nvPr/>
        </p:nvPicPr>
        <p:blipFill rotWithShape="1">
          <a:blip r:embed="rId3">
            <a:clrChange>
              <a:clrFrom>
                <a:srgbClr val="FFFFFC"/>
              </a:clrFrom>
              <a:clrTo>
                <a:srgbClr val="FFFFFC">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0530" t="21439" b="15668"/>
          <a:stretch/>
        </p:blipFill>
        <p:spPr bwMode="auto">
          <a:xfrm>
            <a:off x="0" y="2057400"/>
            <a:ext cx="6858000" cy="54274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457200"/>
            <a:ext cx="7467600" cy="1916161"/>
          </a:xfrm>
        </p:spPr>
        <p:txBody>
          <a:bodyPr>
            <a:normAutofit fontScale="90000"/>
          </a:bodyPr>
          <a:lstStyle/>
          <a:p>
            <a:pPr algn="r"/>
            <a:r>
              <a:rPr lang="en-US" sz="8800" cap="all"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is King</a:t>
            </a:r>
            <a:endParaRPr lang="en-US" sz="8800" cap="all"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5788925" y="2743200"/>
            <a:ext cx="3352800" cy="3662541"/>
          </a:xfrm>
          <a:prstGeom prst="rect">
            <a:avLst/>
          </a:prstGeom>
          <a:noFill/>
        </p:spPr>
        <p:txBody>
          <a:bodyPr wrap="square" rtlCol="0">
            <a:spAutoFit/>
          </a:bodyPr>
          <a:lstStyle/>
          <a:p>
            <a:pPr algn="ctr"/>
            <a:r>
              <a:rPr lang="en-US" sz="3200" b="1" i="1" dirty="0" smtClean="0">
                <a:latin typeface="Times New Roman"/>
                <a:ea typeface="Calibri"/>
              </a:rPr>
              <a:t>Acts </a:t>
            </a:r>
            <a:r>
              <a:rPr lang="en-US" sz="3200" b="1" i="1" dirty="0">
                <a:latin typeface="Times New Roman"/>
                <a:ea typeface="Calibri"/>
              </a:rPr>
              <a:t>2:36</a:t>
            </a:r>
            <a:r>
              <a:rPr lang="en-US" sz="3200" dirty="0">
                <a:latin typeface="Times New Roman"/>
                <a:ea typeface="Calibri"/>
              </a:rPr>
              <a:t> </a:t>
            </a:r>
            <a:r>
              <a:rPr lang="en-US" sz="2800" i="1" dirty="0">
                <a:latin typeface="Times New Roman"/>
                <a:ea typeface="Calibri"/>
              </a:rPr>
              <a:t>“</a:t>
            </a:r>
            <a:r>
              <a:rPr lang="x-none" sz="2800" i="1">
                <a:latin typeface="Times New Roman"/>
                <a:ea typeface="Calibri"/>
              </a:rPr>
              <a:t>Therefore let all the house of Israel know for certain that God has made Him both </a:t>
            </a:r>
            <a:r>
              <a:rPr lang="x-none" sz="2800" b="1" i="1">
                <a:latin typeface="Times New Roman"/>
                <a:ea typeface="Calibri"/>
              </a:rPr>
              <a:t>Lord</a:t>
            </a:r>
            <a:r>
              <a:rPr lang="x-none" sz="2800" i="1">
                <a:latin typeface="Times New Roman"/>
                <a:ea typeface="Calibri"/>
              </a:rPr>
              <a:t> and </a:t>
            </a:r>
            <a:r>
              <a:rPr lang="x-none" sz="2800" b="1" i="1">
                <a:latin typeface="Times New Roman"/>
                <a:ea typeface="Calibri"/>
              </a:rPr>
              <a:t>Christ</a:t>
            </a:r>
            <a:r>
              <a:rPr lang="x-none" sz="2800" i="1">
                <a:latin typeface="Times New Roman"/>
                <a:ea typeface="Calibri"/>
              </a:rPr>
              <a:t>--this Jesus whom you crucified.</a:t>
            </a:r>
            <a:r>
              <a:rPr lang="en-US" sz="2800" i="1" dirty="0">
                <a:latin typeface="Times New Roman"/>
                <a:ea typeface="Calibri"/>
              </a:rPr>
              <a:t>”</a:t>
            </a:r>
            <a:r>
              <a:rPr lang="en-US" sz="3200" dirty="0">
                <a:latin typeface="Times New Roman"/>
                <a:ea typeface="Calibri"/>
              </a:rPr>
              <a:t> </a:t>
            </a:r>
            <a:endParaRPr lang="en-US" sz="2800" dirty="0"/>
          </a:p>
        </p:txBody>
      </p:sp>
    </p:spTree>
    <p:extLst>
      <p:ext uri="{BB962C8B-B14F-4D97-AF65-F5344CB8AC3E}">
        <p14:creationId xmlns:p14="http://schemas.microsoft.com/office/powerpoint/2010/main" val="2520458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img.trzcacak.rs/myfile/small/258-2583631_starburst-yellow-background.png"/>
          <p:cNvPicPr>
            <a:picLocks noChangeAspect="1" noChangeArrowheads="1"/>
          </p:cNvPicPr>
          <p:nvPr/>
        </p:nvPicPr>
        <p:blipFill rotWithShape="1">
          <a:blip r:embed="rId2">
            <a:extLst>
              <a:ext uri="{28A0092B-C50C-407E-A947-70E740481C1C}">
                <a14:useLocalDpi xmlns:a14="http://schemas.microsoft.com/office/drawing/2010/main" val="0"/>
              </a:ext>
            </a:extLst>
          </a:blip>
          <a:srcRect t="11792" r="40737" b="41422"/>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ngimage.net/wp-content/uploads/2018/06/starburst-transparent-png-3-300x200.png"/>
          <p:cNvPicPr>
            <a:picLocks noChangeAspect="1" noChangeArrowheads="1"/>
          </p:cNvPicPr>
          <p:nvPr/>
        </p:nvPicPr>
        <p:blipFill rotWithShape="1">
          <a:blip r:embed="rId3">
            <a:extLst>
              <a:ext uri="{28A0092B-C50C-407E-A947-70E740481C1C}">
                <a14:useLocalDpi xmlns:a14="http://schemas.microsoft.com/office/drawing/2010/main" val="0"/>
              </a:ext>
            </a:extLst>
          </a:blip>
          <a:srcRect l="1764" t="-59" r="45265" b="4719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928"/>
            <a:ext cx="8229600" cy="1143000"/>
          </a:xfrm>
        </p:spPr>
        <p:txBody>
          <a:bodyPr>
            <a:normAutofit/>
          </a:bodyPr>
          <a:lstStyle/>
          <a:p>
            <a:pPr algn="l"/>
            <a:r>
              <a:rPr lang="en-US" sz="5400" cap="all"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long for a </a:t>
            </a:r>
            <a:r>
              <a:rPr lang="en-US" sz="5400" cap="all"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King</a:t>
            </a:r>
            <a:endParaRPr lang="en-US" sz="5400" cap="all"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800"/>
            <a:ext cx="8229600" cy="5334000"/>
          </a:xfrm>
        </p:spPr>
        <p:txBody>
          <a:bodyPr>
            <a:normAutofit/>
          </a:bodyPr>
          <a:lstStyle/>
          <a:p>
            <a:r>
              <a:rPr lang="en-US" sz="3600" dirty="0" smtClean="0">
                <a:effectLst>
                  <a:outerShdw blurRad="38100" dist="38100" dir="2700000" algn="tl">
                    <a:srgbClr val="000000">
                      <a:alpha val="43137"/>
                    </a:srgbClr>
                  </a:outerShdw>
                </a:effectLst>
              </a:rPr>
              <a:t>Stories of a good king</a:t>
            </a:r>
          </a:p>
          <a:p>
            <a:pPr lvl="1"/>
            <a:r>
              <a:rPr lang="en-US" sz="3200" dirty="0" smtClean="0">
                <a:effectLst>
                  <a:outerShdw blurRad="38100" dist="38100" dir="2700000" algn="tl">
                    <a:srgbClr val="000000">
                      <a:alpha val="43137"/>
                    </a:srgbClr>
                  </a:outerShdw>
                </a:effectLst>
              </a:rPr>
              <a:t>Once upon a time there was a good king…</a:t>
            </a:r>
            <a:endParaRPr lang="en-US" sz="3200" dirty="0">
              <a:effectLst>
                <a:outerShdw blurRad="38100" dist="38100" dir="2700000" algn="tl">
                  <a:srgbClr val="000000">
                    <a:alpha val="43137"/>
                  </a:srgbClr>
                </a:outerShdw>
              </a:effectLst>
            </a:endParaRPr>
          </a:p>
        </p:txBody>
      </p:sp>
      <p:pic>
        <p:nvPicPr>
          <p:cNvPr id="4" name="Picture 2" descr="https://centrevillepres.com/wp-content/uploads/2014/09/Crown-OFFICE.jpg"/>
          <p:cNvPicPr>
            <a:picLocks noChangeAspect="1" noChangeArrowheads="1"/>
          </p:cNvPicPr>
          <p:nvPr/>
        </p:nvPicPr>
        <p:blipFill rotWithShape="1">
          <a:blip r:embed="rId4" cstate="print">
            <a:clrChange>
              <a:clrFrom>
                <a:srgbClr val="FFFFFC"/>
              </a:clrFrom>
              <a:clrTo>
                <a:srgbClr val="FFFFFC">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4075" t="21439" r="4575" b="7359"/>
          <a:stretch/>
        </p:blipFill>
        <p:spPr bwMode="auto">
          <a:xfrm flipH="1">
            <a:off x="6455437" y="4953000"/>
            <a:ext cx="2799571" cy="21820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disney's robin hoo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1873898"/>
            <a:ext cx="2723528" cy="40832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640318"/>
            <a:ext cx="4208202" cy="52210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ord of the rings return of the k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3600" y="1578213"/>
            <a:ext cx="3962399" cy="528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647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img.trzcacak.rs/myfile/small/258-2583631_starburst-yellow-background.png"/>
          <p:cNvPicPr>
            <a:picLocks noChangeAspect="1" noChangeArrowheads="1"/>
          </p:cNvPicPr>
          <p:nvPr/>
        </p:nvPicPr>
        <p:blipFill rotWithShape="1">
          <a:blip r:embed="rId2">
            <a:extLst>
              <a:ext uri="{28A0092B-C50C-407E-A947-70E740481C1C}">
                <a14:useLocalDpi xmlns:a14="http://schemas.microsoft.com/office/drawing/2010/main" val="0"/>
              </a:ext>
            </a:extLst>
          </a:blip>
          <a:srcRect t="11792" r="40737" b="41422"/>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ngimage.net/wp-content/uploads/2018/06/starburst-transparent-png-3-300x200.png"/>
          <p:cNvPicPr>
            <a:picLocks noChangeAspect="1" noChangeArrowheads="1"/>
          </p:cNvPicPr>
          <p:nvPr/>
        </p:nvPicPr>
        <p:blipFill rotWithShape="1">
          <a:blip r:embed="rId3">
            <a:extLst>
              <a:ext uri="{28A0092B-C50C-407E-A947-70E740481C1C}">
                <a14:useLocalDpi xmlns:a14="http://schemas.microsoft.com/office/drawing/2010/main" val="0"/>
              </a:ext>
            </a:extLst>
          </a:blip>
          <a:srcRect l="1764" t="-59" r="45265" b="4719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928"/>
            <a:ext cx="8229600" cy="1143000"/>
          </a:xfrm>
        </p:spPr>
        <p:txBody>
          <a:bodyPr>
            <a:normAutofit/>
          </a:bodyPr>
          <a:lstStyle/>
          <a:p>
            <a:pPr algn="l"/>
            <a:r>
              <a:rPr lang="en-US" sz="5400" cap="all"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long for a </a:t>
            </a:r>
            <a:r>
              <a:rPr lang="en-US" sz="5400" cap="all"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King</a:t>
            </a:r>
            <a:endParaRPr lang="en-US" sz="5400" cap="all"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800"/>
            <a:ext cx="8229600" cy="5334000"/>
          </a:xfrm>
        </p:spPr>
        <p:txBody>
          <a:bodyPr/>
          <a:lstStyle/>
          <a:p>
            <a:r>
              <a:rPr lang="en-US" sz="3600" dirty="0" smtClean="0">
                <a:effectLst>
                  <a:outerShdw blurRad="38100" dist="38100" dir="2700000" algn="tl">
                    <a:srgbClr val="000000">
                      <a:alpha val="43137"/>
                    </a:srgbClr>
                  </a:outerShdw>
                </a:effectLst>
              </a:rPr>
              <a:t>This is our story.</a:t>
            </a:r>
          </a:p>
          <a:p>
            <a:pPr lvl="1"/>
            <a:r>
              <a:rPr lang="en-US" sz="3200" dirty="0" smtClean="0">
                <a:effectLst>
                  <a:outerShdw blurRad="38100" dist="38100" dir="2700000" algn="tl">
                    <a:srgbClr val="000000">
                      <a:alpha val="43137"/>
                    </a:srgbClr>
                  </a:outerShdw>
                </a:effectLst>
              </a:rPr>
              <a:t>There was a good kingdom ruled by God.</a:t>
            </a:r>
          </a:p>
          <a:p>
            <a:pPr lvl="1"/>
            <a:r>
              <a:rPr lang="en-US" sz="3200" dirty="0" smtClean="0">
                <a:effectLst>
                  <a:outerShdw blurRad="38100" dist="38100" dir="2700000" algn="tl">
                    <a:srgbClr val="000000">
                      <a:alpha val="43137"/>
                    </a:srgbClr>
                  </a:outerShdw>
                </a:effectLst>
              </a:rPr>
              <a:t>Man ruled as princes in the kingdom.</a:t>
            </a:r>
          </a:p>
          <a:p>
            <a:pPr lvl="1"/>
            <a:r>
              <a:rPr lang="en-US" sz="3200" dirty="0" smtClean="0">
                <a:effectLst>
                  <a:outerShdw blurRad="38100" dist="38100" dir="2700000" algn="tl">
                    <a:srgbClr val="000000">
                      <a:alpha val="43137"/>
                    </a:srgbClr>
                  </a:outerShdw>
                </a:effectLst>
              </a:rPr>
              <a:t>Sin caused the King to go away.</a:t>
            </a:r>
          </a:p>
          <a:p>
            <a:pPr lvl="1"/>
            <a:r>
              <a:rPr lang="en-US" sz="3200" dirty="0" smtClean="0">
                <a:effectLst>
                  <a:outerShdw blurRad="38100" dist="38100" dir="2700000" algn="tl">
                    <a:srgbClr val="000000">
                      <a:alpha val="43137"/>
                    </a:srgbClr>
                  </a:outerShdw>
                </a:effectLst>
              </a:rPr>
              <a:t>History was waiting for the return of the King.</a:t>
            </a:r>
          </a:p>
          <a:p>
            <a:pPr lvl="1"/>
            <a:r>
              <a:rPr lang="en-US" sz="3200" dirty="0" smtClean="0">
                <a:effectLst>
                  <a:outerShdw blurRad="38100" dist="38100" dir="2700000" algn="tl">
                    <a:srgbClr val="000000">
                      <a:alpha val="43137"/>
                    </a:srgbClr>
                  </a:outerShdw>
                </a:effectLst>
              </a:rPr>
              <a:t>In the fullness of time He did return.</a:t>
            </a:r>
          </a:p>
          <a:p>
            <a:pPr lvl="2"/>
            <a:r>
              <a:rPr lang="en-US" sz="2800" dirty="0" smtClean="0">
                <a:effectLst>
                  <a:outerShdw blurRad="38100" dist="38100" dir="2700000" algn="tl">
                    <a:srgbClr val="000000">
                      <a:alpha val="43137"/>
                    </a:srgbClr>
                  </a:outerShdw>
                </a:effectLst>
              </a:rPr>
              <a:t>He established a spiritual kingdom.</a:t>
            </a:r>
          </a:p>
          <a:p>
            <a:pPr lvl="1"/>
            <a:r>
              <a:rPr lang="en-US" sz="3200" dirty="0" smtClean="0">
                <a:effectLst>
                  <a:outerShdw blurRad="38100" dist="38100" dir="2700000" algn="tl">
                    <a:srgbClr val="000000">
                      <a:alpha val="43137"/>
                    </a:srgbClr>
                  </a:outerShdw>
                </a:effectLst>
              </a:rPr>
              <a:t>We were made for a king.</a:t>
            </a:r>
            <a:endParaRPr lang="en-US" sz="3200" dirty="0">
              <a:effectLst>
                <a:outerShdw blurRad="38100" dist="38100" dir="2700000" algn="tl">
                  <a:srgbClr val="000000">
                    <a:alpha val="43137"/>
                  </a:srgbClr>
                </a:outerShdw>
              </a:effectLst>
            </a:endParaRPr>
          </a:p>
        </p:txBody>
      </p:sp>
      <p:pic>
        <p:nvPicPr>
          <p:cNvPr id="4" name="Picture 2" descr="https://centrevillepres.com/wp-content/uploads/2014/09/Crown-OFFICE.jpg"/>
          <p:cNvPicPr>
            <a:picLocks noChangeAspect="1" noChangeArrowheads="1"/>
          </p:cNvPicPr>
          <p:nvPr/>
        </p:nvPicPr>
        <p:blipFill rotWithShape="1">
          <a:blip r:embed="rId4" cstate="print">
            <a:clrChange>
              <a:clrFrom>
                <a:srgbClr val="FFFFFC"/>
              </a:clrFrom>
              <a:clrTo>
                <a:srgbClr val="FFFFFC">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4075" t="21439" r="4575" b="7359"/>
          <a:stretch/>
        </p:blipFill>
        <p:spPr bwMode="auto">
          <a:xfrm flipH="1">
            <a:off x="6455437" y="4953000"/>
            <a:ext cx="2799571" cy="218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267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img.trzcacak.rs/myfile/small/258-2583631_starburst-yellow-background.png"/>
          <p:cNvPicPr>
            <a:picLocks noChangeAspect="1" noChangeArrowheads="1"/>
          </p:cNvPicPr>
          <p:nvPr/>
        </p:nvPicPr>
        <p:blipFill rotWithShape="1">
          <a:blip r:embed="rId2">
            <a:extLst>
              <a:ext uri="{28A0092B-C50C-407E-A947-70E740481C1C}">
                <a14:useLocalDpi xmlns:a14="http://schemas.microsoft.com/office/drawing/2010/main" val="0"/>
              </a:ext>
            </a:extLst>
          </a:blip>
          <a:srcRect t="11792" r="40737" b="41422"/>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ngimage.net/wp-content/uploads/2018/06/starburst-transparent-png-3-300x200.png"/>
          <p:cNvPicPr>
            <a:picLocks noChangeAspect="1" noChangeArrowheads="1"/>
          </p:cNvPicPr>
          <p:nvPr/>
        </p:nvPicPr>
        <p:blipFill rotWithShape="1">
          <a:blip r:embed="rId3">
            <a:extLst>
              <a:ext uri="{28A0092B-C50C-407E-A947-70E740481C1C}">
                <a14:useLocalDpi xmlns:a14="http://schemas.microsoft.com/office/drawing/2010/main" val="0"/>
              </a:ext>
            </a:extLst>
          </a:blip>
          <a:srcRect l="1764" t="-59" r="45265" b="4719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928"/>
            <a:ext cx="8229600" cy="1143000"/>
          </a:xfrm>
        </p:spPr>
        <p:txBody>
          <a:bodyPr>
            <a:normAutofit/>
          </a:bodyPr>
          <a:lstStyle/>
          <a:p>
            <a:pPr algn="l"/>
            <a:r>
              <a:rPr lang="en-US" sz="5400" cap="all"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king </a:t>
            </a:r>
            <a:r>
              <a:rPr lang="en-US" sz="4000" b="1" i="1" cap="all"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Psalm 2</a:t>
            </a:r>
            <a:endParaRPr lang="en-US" sz="5400" b="1" i="1"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800"/>
            <a:ext cx="8229600" cy="5334000"/>
          </a:xfrm>
        </p:spPr>
        <p:txBody>
          <a:bodyPr/>
          <a:lstStyle/>
          <a:p>
            <a:r>
              <a:rPr lang="en-US" sz="3600" dirty="0" smtClean="0">
                <a:effectLst>
                  <a:outerShdw blurRad="38100" dist="38100" dir="2700000" algn="tl">
                    <a:srgbClr val="000000">
                      <a:alpha val="43137"/>
                    </a:srgbClr>
                  </a:outerShdw>
                </a:effectLst>
              </a:rPr>
              <a:t>There is a true King  </a:t>
            </a:r>
            <a:r>
              <a:rPr lang="en-US" sz="3600" b="1" i="1" dirty="0" smtClean="0">
                <a:solidFill>
                  <a:schemeClr val="accent6">
                    <a:lumMod val="75000"/>
                  </a:schemeClr>
                </a:solidFill>
                <a:effectLst>
                  <a:outerShdw blurRad="38100" dist="38100" dir="2700000" algn="tl">
                    <a:schemeClr val="tx1"/>
                  </a:outerShdw>
                </a:effectLst>
              </a:rPr>
              <a:t>v.4-9</a:t>
            </a:r>
          </a:p>
          <a:p>
            <a:pPr lvl="1"/>
            <a:r>
              <a:rPr lang="en-US" sz="3200" dirty="0" smtClean="0">
                <a:effectLst>
                  <a:outerShdw blurRad="38100" dist="38100" dir="2700000" algn="tl">
                    <a:srgbClr val="000000">
                      <a:alpha val="43137"/>
                    </a:srgbClr>
                  </a:outerShdw>
                </a:effectLst>
              </a:rPr>
              <a:t>God has set His King above all kings.</a:t>
            </a:r>
          </a:p>
          <a:p>
            <a:pPr lvl="1"/>
            <a:r>
              <a:rPr lang="en-US" sz="3200" dirty="0" smtClean="0">
                <a:effectLst>
                  <a:outerShdw blurRad="38100" dist="38100" dir="2700000" algn="tl">
                    <a:srgbClr val="000000">
                      <a:alpha val="43137"/>
                    </a:srgbClr>
                  </a:outerShdw>
                </a:effectLst>
              </a:rPr>
              <a:t>A true king is for His people.</a:t>
            </a:r>
          </a:p>
        </p:txBody>
      </p:sp>
      <p:pic>
        <p:nvPicPr>
          <p:cNvPr id="4" name="Picture 2" descr="https://centrevillepres.com/wp-content/uploads/2014/09/Crown-OFFICE.jpg"/>
          <p:cNvPicPr>
            <a:picLocks noChangeAspect="1" noChangeArrowheads="1"/>
          </p:cNvPicPr>
          <p:nvPr/>
        </p:nvPicPr>
        <p:blipFill rotWithShape="1">
          <a:blip r:embed="rId4" cstate="print">
            <a:clrChange>
              <a:clrFrom>
                <a:srgbClr val="FFFFFC"/>
              </a:clrFrom>
              <a:clrTo>
                <a:srgbClr val="FFFFFC">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4075" t="21439" r="4575" b="7359"/>
          <a:stretch/>
        </p:blipFill>
        <p:spPr bwMode="auto">
          <a:xfrm flipH="1">
            <a:off x="6455437" y="4953000"/>
            <a:ext cx="2799571" cy="21820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2830" y="2971800"/>
            <a:ext cx="5105400" cy="2308324"/>
          </a:xfrm>
          <a:prstGeom prst="rect">
            <a:avLst/>
          </a:prstGeom>
          <a:ln w="38100">
            <a:solidFill>
              <a:schemeClr val="accent4">
                <a:lumMod val="75000"/>
              </a:schemeClr>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400" b="1" i="1" dirty="0" smtClean="0">
                <a:effectLst>
                  <a:outerShdw blurRad="38100" dist="38100" dir="2700000" algn="tl">
                    <a:srgbClr val="000000"/>
                  </a:outerShdw>
                </a:effectLst>
              </a:rPr>
              <a:t>Ps. 100:4-5 </a:t>
            </a:r>
            <a:r>
              <a:rPr lang="en-US" sz="2400" dirty="0" smtClean="0">
                <a:effectLst>
                  <a:outerShdw blurRad="38100" dist="38100" dir="2700000" algn="tl">
                    <a:srgbClr val="000000"/>
                  </a:outerShdw>
                </a:effectLst>
              </a:rPr>
              <a:t>“Enter His gates with thanksgiving And His courts with praise. Give thanks to Him, bless His name.  (5)  For the LORD is good; His lovingkindness is everlasting And His faithfulness to all generations.”</a:t>
            </a:r>
            <a:endParaRPr lang="en-US" sz="2400" dirty="0">
              <a:effectLst>
                <a:outerShdw blurRad="38100" dist="38100" dir="2700000" algn="tl">
                  <a:srgbClr val="000000">
                    <a:alpha val="43137"/>
                  </a:srgbClr>
                </a:outerShdw>
              </a:effectLst>
            </a:endParaRPr>
          </a:p>
        </p:txBody>
      </p:sp>
      <p:sp>
        <p:nvSpPr>
          <p:cNvPr id="8" name="TextBox 7"/>
          <p:cNvSpPr txBox="1"/>
          <p:nvPr/>
        </p:nvSpPr>
        <p:spPr>
          <a:xfrm>
            <a:off x="3657600" y="2971800"/>
            <a:ext cx="5105400" cy="2308324"/>
          </a:xfrm>
          <a:prstGeom prst="rect">
            <a:avLst/>
          </a:prstGeom>
          <a:ln w="38100">
            <a:solidFill>
              <a:schemeClr val="accent4">
                <a:lumMod val="75000"/>
              </a:schemeClr>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400" b="1" i="1" dirty="0" smtClean="0">
                <a:effectLst>
                  <a:outerShdw blurRad="38100" dist="38100" dir="2700000" algn="tl">
                    <a:srgbClr val="000000"/>
                  </a:outerShdw>
                </a:effectLst>
              </a:rPr>
              <a:t>Matt</a:t>
            </a:r>
            <a:r>
              <a:rPr lang="en-US" sz="2400" b="1" i="1" dirty="0">
                <a:effectLst>
                  <a:outerShdw blurRad="38100" dist="38100" dir="2700000" algn="tl">
                    <a:srgbClr val="000000"/>
                  </a:outerShdw>
                </a:effectLst>
              </a:rPr>
              <a:t>. 11:29-30 </a:t>
            </a:r>
            <a:r>
              <a:rPr lang="en-US" sz="2400" dirty="0">
                <a:effectLst>
                  <a:outerShdw blurRad="38100" dist="38100" dir="2700000" algn="tl">
                    <a:srgbClr val="000000"/>
                  </a:outerShdw>
                </a:effectLst>
              </a:rPr>
              <a:t>“Take My yoke upon you and learn from Me, for I am gentle and humble in heart, and YOU WILL FIND REST FOR YOUR SOULS.  (30)  "For My yoke is easy and My burden is light."</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12361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img.trzcacak.rs/myfile/small/258-2583631_starburst-yellow-background.png"/>
          <p:cNvPicPr>
            <a:picLocks noChangeAspect="1" noChangeArrowheads="1"/>
          </p:cNvPicPr>
          <p:nvPr/>
        </p:nvPicPr>
        <p:blipFill rotWithShape="1">
          <a:blip r:embed="rId2">
            <a:extLst>
              <a:ext uri="{28A0092B-C50C-407E-A947-70E740481C1C}">
                <a14:useLocalDpi xmlns:a14="http://schemas.microsoft.com/office/drawing/2010/main" val="0"/>
              </a:ext>
            </a:extLst>
          </a:blip>
          <a:srcRect t="11792" r="40737" b="41422"/>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ngimage.net/wp-content/uploads/2018/06/starburst-transparent-png-3-300x200.png"/>
          <p:cNvPicPr>
            <a:picLocks noChangeAspect="1" noChangeArrowheads="1"/>
          </p:cNvPicPr>
          <p:nvPr/>
        </p:nvPicPr>
        <p:blipFill rotWithShape="1">
          <a:blip r:embed="rId3">
            <a:extLst>
              <a:ext uri="{28A0092B-C50C-407E-A947-70E740481C1C}">
                <a14:useLocalDpi xmlns:a14="http://schemas.microsoft.com/office/drawing/2010/main" val="0"/>
              </a:ext>
            </a:extLst>
          </a:blip>
          <a:srcRect l="1764" t="-59" r="45265" b="4719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928"/>
            <a:ext cx="8229600" cy="1143000"/>
          </a:xfrm>
        </p:spPr>
        <p:txBody>
          <a:bodyPr>
            <a:normAutofit/>
          </a:bodyPr>
          <a:lstStyle/>
          <a:p>
            <a:pPr algn="l"/>
            <a:r>
              <a:rPr lang="en-US" sz="5400" cap="all"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king</a:t>
            </a:r>
            <a:endParaRPr lang="en-US" sz="5400" cap="all"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800"/>
            <a:ext cx="8229600" cy="5334000"/>
          </a:xfrm>
        </p:spPr>
        <p:txBody>
          <a:bodyPr/>
          <a:lstStyle/>
          <a:p>
            <a:r>
              <a:rPr lang="en-US" sz="3600" dirty="0" smtClean="0">
                <a:effectLst>
                  <a:outerShdw blurRad="38100" dist="38100" dir="2700000" algn="tl">
                    <a:srgbClr val="000000">
                      <a:alpha val="43137"/>
                    </a:srgbClr>
                  </a:outerShdw>
                </a:effectLst>
              </a:rPr>
              <a:t>There is a true King  </a:t>
            </a:r>
            <a:r>
              <a:rPr lang="en-US" sz="3600" b="1" i="1" dirty="0" smtClean="0">
                <a:solidFill>
                  <a:schemeClr val="accent6">
                    <a:lumMod val="75000"/>
                  </a:schemeClr>
                </a:solidFill>
                <a:effectLst>
                  <a:outerShdw blurRad="38100" dist="38100" dir="2700000" algn="tl">
                    <a:srgbClr val="000000"/>
                  </a:outerShdw>
                </a:effectLst>
              </a:rPr>
              <a:t>v.4-9</a:t>
            </a:r>
          </a:p>
          <a:p>
            <a:pPr lvl="1"/>
            <a:r>
              <a:rPr lang="en-US" sz="3200" dirty="0" smtClean="0">
                <a:effectLst>
                  <a:outerShdw blurRad="38100" dist="38100" dir="2700000" algn="tl">
                    <a:srgbClr val="000000">
                      <a:alpha val="43137"/>
                    </a:srgbClr>
                  </a:outerShdw>
                </a:effectLst>
              </a:rPr>
              <a:t>God has set His King above all kings.</a:t>
            </a:r>
          </a:p>
          <a:p>
            <a:pPr lvl="1"/>
            <a:r>
              <a:rPr lang="en-US" sz="3200" dirty="0" smtClean="0">
                <a:effectLst>
                  <a:outerShdw blurRad="38100" dist="38100" dir="2700000" algn="tl">
                    <a:srgbClr val="000000">
                      <a:alpha val="43137"/>
                    </a:srgbClr>
                  </a:outerShdw>
                </a:effectLst>
              </a:rPr>
              <a:t>A true king is for His people.</a:t>
            </a:r>
          </a:p>
          <a:p>
            <a:pPr lvl="1"/>
            <a:r>
              <a:rPr lang="en-US" sz="3200" dirty="0" smtClean="0">
                <a:effectLst>
                  <a:outerShdw blurRad="38100" dist="38100" dir="2700000" algn="tl">
                    <a:srgbClr val="000000">
                      <a:alpha val="43137"/>
                    </a:srgbClr>
                  </a:outerShdw>
                </a:effectLst>
              </a:rPr>
              <a:t>A true king battles for His people.</a:t>
            </a:r>
          </a:p>
          <a:p>
            <a:pPr lvl="2"/>
            <a:r>
              <a:rPr lang="en-US" sz="2800" dirty="0" smtClean="0">
                <a:effectLst>
                  <a:outerShdw blurRad="38100" dist="38100" dir="2700000" algn="tl">
                    <a:srgbClr val="000000">
                      <a:alpha val="43137"/>
                    </a:srgbClr>
                  </a:outerShdw>
                </a:effectLst>
              </a:rPr>
              <a:t>He provides protection.</a:t>
            </a:r>
            <a:endParaRPr lang="en-US" sz="2800" dirty="0">
              <a:effectLst>
                <a:outerShdw blurRad="38100" dist="38100" dir="2700000" algn="tl">
                  <a:srgbClr val="000000">
                    <a:alpha val="43137"/>
                  </a:srgbClr>
                </a:outerShdw>
              </a:effectLst>
            </a:endParaRPr>
          </a:p>
        </p:txBody>
      </p:sp>
      <p:pic>
        <p:nvPicPr>
          <p:cNvPr id="4" name="Picture 2" descr="https://centrevillepres.com/wp-content/uploads/2014/09/Crown-OFFICE.jpg"/>
          <p:cNvPicPr>
            <a:picLocks noChangeAspect="1" noChangeArrowheads="1"/>
          </p:cNvPicPr>
          <p:nvPr/>
        </p:nvPicPr>
        <p:blipFill rotWithShape="1">
          <a:blip r:embed="rId4" cstate="print">
            <a:clrChange>
              <a:clrFrom>
                <a:srgbClr val="FFFFFC"/>
              </a:clrFrom>
              <a:clrTo>
                <a:srgbClr val="FFFFFC">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4075" t="21439" r="4575" b="7359"/>
          <a:stretch/>
        </p:blipFill>
        <p:spPr bwMode="auto">
          <a:xfrm flipH="1">
            <a:off x="6455437" y="4953000"/>
            <a:ext cx="2799571" cy="21820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7906" y="3614172"/>
            <a:ext cx="6537278" cy="2677656"/>
          </a:xfrm>
          <a:prstGeom prst="rect">
            <a:avLst/>
          </a:prstGeom>
          <a:ln w="38100">
            <a:solidFill>
              <a:schemeClr val="accent4">
                <a:lumMod val="75000"/>
              </a:schemeClr>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400" b="1" i="1" dirty="0">
                <a:solidFill>
                  <a:prstClr val="white"/>
                </a:solidFill>
                <a:effectLst>
                  <a:outerShdw blurRad="38100" dist="38100" dir="2700000" algn="tl">
                    <a:srgbClr val="000000"/>
                  </a:outerShdw>
                </a:effectLst>
              </a:rPr>
              <a:t>1Kg. 4:24-25 </a:t>
            </a:r>
            <a:r>
              <a:rPr lang="en-US" sz="2400" dirty="0">
                <a:solidFill>
                  <a:prstClr val="white"/>
                </a:solidFill>
                <a:effectLst>
                  <a:outerShdw blurRad="38100" dist="38100" dir="2700000" algn="tl">
                    <a:srgbClr val="000000"/>
                  </a:outerShdw>
                </a:effectLst>
              </a:rPr>
              <a:t>“For he had dominion over everything west of the River, from </a:t>
            </a:r>
            <a:r>
              <a:rPr lang="en-US" sz="2400" dirty="0" err="1">
                <a:solidFill>
                  <a:prstClr val="white"/>
                </a:solidFill>
                <a:effectLst>
                  <a:outerShdw blurRad="38100" dist="38100" dir="2700000" algn="tl">
                    <a:srgbClr val="000000"/>
                  </a:outerShdw>
                </a:effectLst>
              </a:rPr>
              <a:t>Tiphsah</a:t>
            </a:r>
            <a:r>
              <a:rPr lang="en-US" sz="2400" dirty="0">
                <a:solidFill>
                  <a:prstClr val="white"/>
                </a:solidFill>
                <a:effectLst>
                  <a:outerShdw blurRad="38100" dist="38100" dir="2700000" algn="tl">
                    <a:srgbClr val="000000"/>
                  </a:outerShdw>
                </a:effectLst>
              </a:rPr>
              <a:t> even to Gaza, over all the kings west of the River; and he had peace on all sides around about him.  (25)  So Judah and Israel lived in safety, every man under his vine and his fig tree, from Dan even to Beersheba, all the days of Solomon.”</a:t>
            </a:r>
            <a:endParaRPr lang="en-US" sz="2400" dirty="0">
              <a:solidFill>
                <a:prstClr val="white"/>
              </a:solidFill>
              <a:effectLst>
                <a:outerShdw blurRad="38100" dist="38100" dir="2700000" algn="tl">
                  <a:srgbClr val="000000">
                    <a:alpha val="43137"/>
                  </a:srgbClr>
                </a:outerShdw>
              </a:effectLst>
            </a:endParaRPr>
          </a:p>
        </p:txBody>
      </p:sp>
      <p:sp>
        <p:nvSpPr>
          <p:cNvPr id="8" name="TextBox 7"/>
          <p:cNvSpPr txBox="1"/>
          <p:nvPr/>
        </p:nvSpPr>
        <p:spPr>
          <a:xfrm>
            <a:off x="3918659" y="3428999"/>
            <a:ext cx="5105400" cy="3416320"/>
          </a:xfrm>
          <a:prstGeom prst="rect">
            <a:avLst/>
          </a:prstGeom>
          <a:ln w="38100">
            <a:solidFill>
              <a:schemeClr val="accent4">
                <a:lumMod val="75000"/>
              </a:schemeClr>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400" b="1" i="1" dirty="0">
                <a:solidFill>
                  <a:prstClr val="white"/>
                </a:solidFill>
                <a:effectLst>
                  <a:outerShdw blurRad="38100" dist="38100" dir="2700000" algn="tl">
                    <a:srgbClr val="000000"/>
                  </a:outerShdw>
                </a:effectLst>
              </a:rPr>
              <a:t>Heb. 2:14-15 </a:t>
            </a:r>
            <a:r>
              <a:rPr lang="en-US" sz="2400" dirty="0">
                <a:solidFill>
                  <a:prstClr val="white"/>
                </a:solidFill>
                <a:effectLst>
                  <a:outerShdw blurRad="38100" dist="38100" dir="2700000" algn="tl">
                    <a:srgbClr val="000000"/>
                  </a:outerShdw>
                </a:effectLst>
              </a:rPr>
              <a:t>“Therefore, since the children share in flesh and blood, He Himself likewise also partook of the same, that through death He might render powerless him who had the power of death, that is, the devil,  (15)  and might free those who through fear of death were subject to slavery all their lives.”</a:t>
            </a:r>
            <a:endParaRPr lang="en-US" sz="2400" dirty="0">
              <a:solidFill>
                <a:prstClr val="white"/>
              </a:solidFill>
              <a:effectLst>
                <a:outerShdw blurRad="38100" dist="38100" dir="2700000" algn="tl">
                  <a:srgbClr val="000000">
                    <a:alpha val="43137"/>
                  </a:srgbClr>
                </a:outerShdw>
              </a:effectLst>
            </a:endParaRPr>
          </a:p>
        </p:txBody>
      </p:sp>
      <p:sp>
        <p:nvSpPr>
          <p:cNvPr id="9" name="TextBox 8"/>
          <p:cNvSpPr txBox="1"/>
          <p:nvPr/>
        </p:nvSpPr>
        <p:spPr>
          <a:xfrm>
            <a:off x="2019300" y="4352835"/>
            <a:ext cx="5105400" cy="1200329"/>
          </a:xfrm>
          <a:prstGeom prst="rect">
            <a:avLst/>
          </a:prstGeom>
          <a:ln w="38100">
            <a:solidFill>
              <a:schemeClr val="accent4">
                <a:lumMod val="75000"/>
              </a:schemeClr>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400" b="1" i="1" dirty="0">
                <a:solidFill>
                  <a:prstClr val="white"/>
                </a:solidFill>
                <a:effectLst>
                  <a:outerShdw blurRad="38100" dist="38100" dir="2700000" algn="tl">
                    <a:srgbClr val="000000"/>
                  </a:outerShdw>
                </a:effectLst>
              </a:rPr>
              <a:t>Ps. 3:3 “</a:t>
            </a:r>
            <a:r>
              <a:rPr lang="en-US" sz="2400" dirty="0">
                <a:solidFill>
                  <a:prstClr val="white"/>
                </a:solidFill>
                <a:effectLst>
                  <a:outerShdw blurRad="38100" dist="38100" dir="2700000" algn="tl">
                    <a:srgbClr val="000000"/>
                  </a:outerShdw>
                </a:effectLst>
              </a:rPr>
              <a:t>But You, O LORD, are a shield about me, My glory, and the One who lifts my head.”</a:t>
            </a:r>
            <a:endParaRPr lang="en-US" sz="24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0364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img.trzcacak.rs/myfile/small/258-2583631_starburst-yellow-background.png"/>
          <p:cNvPicPr>
            <a:picLocks noChangeAspect="1" noChangeArrowheads="1"/>
          </p:cNvPicPr>
          <p:nvPr/>
        </p:nvPicPr>
        <p:blipFill rotWithShape="1">
          <a:blip r:embed="rId2">
            <a:extLst>
              <a:ext uri="{28A0092B-C50C-407E-A947-70E740481C1C}">
                <a14:useLocalDpi xmlns:a14="http://schemas.microsoft.com/office/drawing/2010/main" val="0"/>
              </a:ext>
            </a:extLst>
          </a:blip>
          <a:srcRect t="11792" r="40737" b="41422"/>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ngimage.net/wp-content/uploads/2018/06/starburst-transparent-png-3-300x200.png"/>
          <p:cNvPicPr>
            <a:picLocks noChangeAspect="1" noChangeArrowheads="1"/>
          </p:cNvPicPr>
          <p:nvPr/>
        </p:nvPicPr>
        <p:blipFill rotWithShape="1">
          <a:blip r:embed="rId3">
            <a:extLst>
              <a:ext uri="{28A0092B-C50C-407E-A947-70E740481C1C}">
                <a14:useLocalDpi xmlns:a14="http://schemas.microsoft.com/office/drawing/2010/main" val="0"/>
              </a:ext>
            </a:extLst>
          </a:blip>
          <a:srcRect l="1764" t="-59" r="45265" b="4719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928"/>
            <a:ext cx="8229600" cy="1143000"/>
          </a:xfrm>
        </p:spPr>
        <p:txBody>
          <a:bodyPr>
            <a:normAutofit/>
          </a:bodyPr>
          <a:lstStyle/>
          <a:p>
            <a:pPr algn="l"/>
            <a:r>
              <a:rPr lang="en-US" sz="5400" cap="all"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king</a:t>
            </a:r>
            <a:endParaRPr lang="en-US" sz="5400" cap="all"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800"/>
            <a:ext cx="8229600" cy="5334000"/>
          </a:xfrm>
        </p:spPr>
        <p:txBody>
          <a:bodyPr/>
          <a:lstStyle/>
          <a:p>
            <a:r>
              <a:rPr lang="en-US" sz="3600" dirty="0" smtClean="0">
                <a:effectLst>
                  <a:outerShdw blurRad="38100" dist="38100" dir="2700000" algn="tl">
                    <a:srgbClr val="000000">
                      <a:alpha val="43137"/>
                    </a:srgbClr>
                  </a:outerShdw>
                </a:effectLst>
              </a:rPr>
              <a:t>We hate the King </a:t>
            </a:r>
            <a:r>
              <a:rPr lang="en-US" sz="3600" b="1" i="1" dirty="0" smtClean="0">
                <a:solidFill>
                  <a:schemeClr val="accent6">
                    <a:lumMod val="75000"/>
                  </a:schemeClr>
                </a:solidFill>
                <a:effectLst>
                  <a:outerShdw blurRad="38100" dist="38100" dir="2700000" algn="tl">
                    <a:srgbClr val="000000">
                      <a:alpha val="96000"/>
                    </a:srgbClr>
                  </a:outerShdw>
                </a:effectLst>
              </a:rPr>
              <a:t>v.1-3</a:t>
            </a:r>
          </a:p>
          <a:p>
            <a:pPr lvl="1"/>
            <a:r>
              <a:rPr lang="en-US" sz="3200" dirty="0" smtClean="0">
                <a:effectLst>
                  <a:outerShdw blurRad="38100" dist="38100" dir="2700000" algn="tl">
                    <a:srgbClr val="000000">
                      <a:alpha val="43137"/>
                    </a:srgbClr>
                  </a:outerShdw>
                </a:effectLst>
              </a:rPr>
              <a:t>The nations seek to tear off their fetters.</a:t>
            </a:r>
          </a:p>
          <a:p>
            <a:pPr lvl="2"/>
            <a:r>
              <a:rPr lang="en-US" sz="2800" dirty="0" smtClean="0">
                <a:effectLst>
                  <a:outerShdw blurRad="38100" dist="38100" dir="2700000" algn="tl">
                    <a:srgbClr val="000000">
                      <a:alpha val="43137"/>
                    </a:srgbClr>
                  </a:outerShdw>
                </a:effectLst>
              </a:rPr>
              <a:t>Fetters = yoke</a:t>
            </a:r>
          </a:p>
          <a:p>
            <a:pPr lvl="2"/>
            <a:r>
              <a:rPr lang="en-US" sz="2800" dirty="0" smtClean="0">
                <a:effectLst>
                  <a:outerShdw blurRad="38100" dist="38100" dir="2700000" algn="tl">
                    <a:srgbClr val="000000">
                      <a:alpha val="43137"/>
                    </a:srgbClr>
                  </a:outerShdw>
                </a:effectLst>
              </a:rPr>
              <a:t>We hate the idea of one having rights over us.</a:t>
            </a:r>
          </a:p>
          <a:p>
            <a:pPr lvl="1"/>
            <a:r>
              <a:rPr lang="en-US" sz="3200" dirty="0" smtClean="0">
                <a:effectLst>
                  <a:outerShdw blurRad="38100" dist="38100" dir="2700000" algn="tl">
                    <a:srgbClr val="000000">
                      <a:alpha val="43137"/>
                    </a:srgbClr>
                  </a:outerShdw>
                </a:effectLst>
              </a:rPr>
              <a:t>If we reject the true King we seek to find a substitute </a:t>
            </a:r>
            <a:r>
              <a:rPr lang="en-US" sz="3200" dirty="0">
                <a:effectLst>
                  <a:outerShdw blurRad="38100" dist="38100" dir="2700000" algn="tl">
                    <a:srgbClr val="000000">
                      <a:alpha val="43137"/>
                    </a:srgbClr>
                  </a:outerShdw>
                </a:effectLst>
              </a:rPr>
              <a:t>k</a:t>
            </a:r>
            <a:r>
              <a:rPr lang="en-US" sz="3200" dirty="0" smtClean="0">
                <a:effectLst>
                  <a:outerShdw blurRad="38100" dist="38100" dir="2700000" algn="tl">
                    <a:srgbClr val="000000">
                      <a:alpha val="43137"/>
                    </a:srgbClr>
                  </a:outerShdw>
                </a:effectLst>
              </a:rPr>
              <a:t>ing.</a:t>
            </a:r>
            <a:endParaRPr lang="en-US" sz="3200" dirty="0">
              <a:effectLst>
                <a:outerShdw blurRad="38100" dist="38100" dir="2700000" algn="tl">
                  <a:srgbClr val="000000">
                    <a:alpha val="43137"/>
                  </a:srgbClr>
                </a:outerShdw>
              </a:effectLst>
            </a:endParaRPr>
          </a:p>
        </p:txBody>
      </p:sp>
      <p:pic>
        <p:nvPicPr>
          <p:cNvPr id="4" name="Picture 2" descr="https://centrevillepres.com/wp-content/uploads/2014/09/Crown-OFFICE.jpg"/>
          <p:cNvPicPr>
            <a:picLocks noChangeAspect="1" noChangeArrowheads="1"/>
          </p:cNvPicPr>
          <p:nvPr/>
        </p:nvPicPr>
        <p:blipFill rotWithShape="1">
          <a:blip r:embed="rId4" cstate="print">
            <a:clrChange>
              <a:clrFrom>
                <a:srgbClr val="FFFFFC"/>
              </a:clrFrom>
              <a:clrTo>
                <a:srgbClr val="FFFFFC">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4075" t="21439" r="4575" b="7359"/>
          <a:stretch/>
        </p:blipFill>
        <p:spPr bwMode="auto">
          <a:xfrm flipH="1">
            <a:off x="6455437" y="4953000"/>
            <a:ext cx="2799571" cy="21820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019300" y="3429001"/>
            <a:ext cx="5105400" cy="2308324"/>
          </a:xfrm>
          <a:prstGeom prst="rect">
            <a:avLst/>
          </a:prstGeom>
          <a:ln w="38100">
            <a:solidFill>
              <a:schemeClr val="accent4">
                <a:lumMod val="75000"/>
              </a:schemeClr>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400" b="1" i="1" dirty="0">
                <a:solidFill>
                  <a:prstClr val="white"/>
                </a:solidFill>
                <a:effectLst>
                  <a:outerShdw blurRad="38100" dist="38100" dir="2700000" algn="tl">
                    <a:srgbClr val="000000"/>
                  </a:outerShdw>
                </a:effectLst>
              </a:rPr>
              <a:t>Rom. 8:7 </a:t>
            </a:r>
            <a:r>
              <a:rPr lang="en-US" sz="2400" dirty="0">
                <a:solidFill>
                  <a:prstClr val="white"/>
                </a:solidFill>
                <a:effectLst>
                  <a:outerShdw blurRad="38100" dist="38100" dir="2700000" algn="tl">
                    <a:srgbClr val="000000"/>
                  </a:outerShdw>
                </a:effectLst>
              </a:rPr>
              <a:t>“because the mind set on the flesh is hostile toward God; for it does not subject itself to the law of God, for it is not even able to do so,  (8)  and those who are in the flesh cannot please God.”</a:t>
            </a:r>
            <a:endParaRPr lang="en-US" sz="24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7390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804</Words>
  <Application>Microsoft Office PowerPoint</Application>
  <PresentationFormat>On-screen Show (4:3)</PresentationFormat>
  <Paragraphs>71</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PowerPoint Presentation</vt:lpstr>
      <vt:lpstr>PowerPoint Presentation</vt:lpstr>
      <vt:lpstr>PowerPoint Presentation</vt:lpstr>
      <vt:lpstr>Jesus is King</vt:lpstr>
      <vt:lpstr>We long for a King</vt:lpstr>
      <vt:lpstr>We long for a King</vt:lpstr>
      <vt:lpstr>Our king Psalm 2</vt:lpstr>
      <vt:lpstr>Our king</vt:lpstr>
      <vt:lpstr>Our king</vt:lpstr>
      <vt:lpstr>Our king</vt:lpstr>
      <vt:lpstr>Our king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is King</dc:title>
  <dc:creator>Carla Jones</dc:creator>
  <cp:lastModifiedBy>Jones</cp:lastModifiedBy>
  <cp:revision>17</cp:revision>
  <dcterms:created xsi:type="dcterms:W3CDTF">2019-10-19T19:49:39Z</dcterms:created>
  <dcterms:modified xsi:type="dcterms:W3CDTF">2019-10-20T11:52:45Z</dcterms:modified>
</cp:coreProperties>
</file>