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6" r:id="rId3"/>
    <p:sldId id="258" r:id="rId4"/>
    <p:sldId id="259" r:id="rId5"/>
    <p:sldId id="260" r:id="rId6"/>
    <p:sldId id="261" r:id="rId7"/>
    <p:sldId id="262" r:id="rId8"/>
    <p:sldId id="267" r:id="rId9"/>
    <p:sldId id="268"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7ACB3-A71B-4605-9984-EFF3159127AA}" type="datetimeFigureOut">
              <a:rPr lang="en-US" smtClean="0"/>
              <a:t>10/13/2019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72972-5612-4FC9-973C-EF48A7FA26F1}" type="slidenum">
              <a:rPr lang="en-US" smtClean="0"/>
              <a:t>‹#›</a:t>
            </a:fld>
            <a:endParaRPr lang="en-US"/>
          </a:p>
        </p:txBody>
      </p:sp>
    </p:spTree>
    <p:extLst>
      <p:ext uri="{BB962C8B-B14F-4D97-AF65-F5344CB8AC3E}">
        <p14:creationId xmlns:p14="http://schemas.microsoft.com/office/powerpoint/2010/main" val="72503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772972-5612-4FC9-973C-EF48A7FA26F1}" type="slidenum">
              <a:rPr lang="en-US" smtClean="0"/>
              <a:t>2</a:t>
            </a:fld>
            <a:endParaRPr lang="en-US"/>
          </a:p>
        </p:txBody>
      </p:sp>
    </p:spTree>
    <p:extLst>
      <p:ext uri="{BB962C8B-B14F-4D97-AF65-F5344CB8AC3E}">
        <p14:creationId xmlns:p14="http://schemas.microsoft.com/office/powerpoint/2010/main" val="165848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F48FA-6C58-444F-927C-DE22E8951B05}"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423673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F48FA-6C58-444F-927C-DE22E8951B05}"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33267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F48FA-6C58-444F-927C-DE22E8951B05}"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118803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F48FA-6C58-444F-927C-DE22E8951B05}"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111266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8F48FA-6C58-444F-927C-DE22E8951B05}" type="datetimeFigureOut">
              <a:rPr lang="en-US" smtClean="0"/>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138882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8F48FA-6C58-444F-927C-DE22E8951B05}"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6896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8F48FA-6C58-444F-927C-DE22E8951B05}" type="datetimeFigureOut">
              <a:rPr lang="en-US" smtClean="0"/>
              <a:t>10/13/2019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254879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8F48FA-6C58-444F-927C-DE22E8951B05}" type="datetimeFigureOut">
              <a:rPr lang="en-US" smtClean="0"/>
              <a:t>10/13/2019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5435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F48FA-6C58-444F-927C-DE22E8951B05}" type="datetimeFigureOut">
              <a:rPr lang="en-US" smtClean="0"/>
              <a:t>10/13/2019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80743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F48FA-6C58-444F-927C-DE22E8951B05}"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235552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F48FA-6C58-444F-927C-DE22E8951B05}" type="datetimeFigureOut">
              <a:rPr lang="en-US" smtClean="0"/>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97EFB-4734-4904-91FD-E32F0EE7F0DB}" type="slidenum">
              <a:rPr lang="en-US" smtClean="0"/>
              <a:t>‹#›</a:t>
            </a:fld>
            <a:endParaRPr lang="en-US"/>
          </a:p>
        </p:txBody>
      </p:sp>
    </p:spTree>
    <p:extLst>
      <p:ext uri="{BB962C8B-B14F-4D97-AF65-F5344CB8AC3E}">
        <p14:creationId xmlns:p14="http://schemas.microsoft.com/office/powerpoint/2010/main" val="36638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F48FA-6C58-444F-927C-DE22E8951B05}" type="datetimeFigureOut">
              <a:rPr lang="en-US" smtClean="0"/>
              <a:t>10/13/2019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97EFB-4734-4904-91FD-E32F0EE7F0DB}" type="slidenum">
              <a:rPr lang="en-US" smtClean="0"/>
              <a:t>‹#›</a:t>
            </a:fld>
            <a:endParaRPr lang="en-US"/>
          </a:p>
        </p:txBody>
      </p:sp>
    </p:spTree>
    <p:extLst>
      <p:ext uri="{BB962C8B-B14F-4D97-AF65-F5344CB8AC3E}">
        <p14:creationId xmlns:p14="http://schemas.microsoft.com/office/powerpoint/2010/main" val="76191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4000"/>
          </a:xfrm>
          <a:prstGeom prst="rect">
            <a:avLst/>
          </a:prstGeom>
        </p:spPr>
      </p:pic>
    </p:spTree>
    <p:extLst>
      <p:ext uri="{BB962C8B-B14F-4D97-AF65-F5344CB8AC3E}">
        <p14:creationId xmlns:p14="http://schemas.microsoft.com/office/powerpoint/2010/main" val="4265043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Understanding his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382000" cy="47545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4 evaluation questions</a:t>
            </a:r>
          </a:p>
          <a:p>
            <a:pPr lvl="1"/>
            <a:r>
              <a:rPr lang="en-US" sz="3200" b="1" dirty="0" smtClean="0">
                <a:solidFill>
                  <a:schemeClr val="tx1">
                    <a:lumMod val="85000"/>
                    <a:lumOff val="15000"/>
                  </a:schemeClr>
                </a:solidFill>
                <a:effectLst>
                  <a:outerShdw blurRad="38100" dist="38100" dir="2700000" algn="tl">
                    <a:srgbClr val="000000">
                      <a:alpha val="43137"/>
                    </a:srgbClr>
                  </a:outerShdw>
                </a:effectLst>
              </a:rPr>
              <a:t>Obedience</a:t>
            </a:r>
            <a:r>
              <a:rPr lang="en-US" sz="3200" dirty="0" smtClean="0">
                <a:solidFill>
                  <a:schemeClr val="tx1">
                    <a:lumMod val="85000"/>
                    <a:lumOff val="15000"/>
                  </a:schemeClr>
                </a:solidFill>
                <a:effectLst>
                  <a:outerShdw blurRad="38100" dist="38100" dir="2700000" algn="tl">
                    <a:srgbClr val="000000">
                      <a:alpha val="43137"/>
                    </a:srgbClr>
                  </a:outerShdw>
                </a:effectLst>
              </a:rPr>
              <a:t> – Are you willing to obey whatever God says no matter how you feel about it?</a:t>
            </a:r>
          </a:p>
          <a:p>
            <a:pPr lvl="1"/>
            <a:r>
              <a:rPr lang="en-US" sz="3200" b="1" dirty="0" smtClean="0">
                <a:solidFill>
                  <a:schemeClr val="tx1">
                    <a:lumMod val="85000"/>
                    <a:lumOff val="15000"/>
                  </a:schemeClr>
                </a:solidFill>
                <a:effectLst>
                  <a:outerShdw blurRad="38100" dist="38100" dir="2700000" algn="tl">
                    <a:srgbClr val="000000">
                      <a:alpha val="43137"/>
                    </a:srgbClr>
                  </a:outerShdw>
                </a:effectLst>
              </a:rPr>
              <a:t>Submission</a:t>
            </a:r>
            <a:r>
              <a:rPr lang="en-US" sz="3200" dirty="0" smtClean="0">
                <a:solidFill>
                  <a:schemeClr val="tx1">
                    <a:lumMod val="85000"/>
                    <a:lumOff val="15000"/>
                  </a:schemeClr>
                </a:solidFill>
                <a:effectLst>
                  <a:outerShdw blurRad="38100" dist="38100" dir="2700000" algn="tl">
                    <a:srgbClr val="000000">
                      <a:alpha val="43137"/>
                    </a:srgbClr>
                  </a:outerShdw>
                </a:effectLst>
              </a:rPr>
              <a:t> – Are you willing to accept whatever comes into your life as part of God’s plan? </a:t>
            </a:r>
          </a:p>
          <a:p>
            <a:pPr lvl="2"/>
            <a:r>
              <a:rPr lang="en-US" sz="2800" dirty="0" smtClean="0">
                <a:solidFill>
                  <a:schemeClr val="tx1">
                    <a:lumMod val="85000"/>
                    <a:lumOff val="15000"/>
                  </a:schemeClr>
                </a:solidFill>
                <a:effectLst>
                  <a:outerShdw blurRad="38100" dist="38100" dir="2700000" algn="tl">
                    <a:srgbClr val="000000">
                      <a:alpha val="43137"/>
                    </a:srgbClr>
                  </a:outerShdw>
                </a:effectLst>
              </a:rPr>
              <a:t>Are you willing to thank God even when you don’t understand the situation?</a:t>
            </a:r>
          </a:p>
          <a:p>
            <a:pPr lvl="1"/>
            <a:endParaRPr lang="en-US" sz="3200" dirty="0" smtClean="0">
              <a:solidFill>
                <a:schemeClr val="tx1">
                  <a:lumMod val="85000"/>
                  <a:lumOff val="15000"/>
                </a:schemeClr>
              </a:solidFill>
              <a:effectLst>
                <a:outerShdw blurRad="38100" dist="38100" dir="2700000" algn="tl">
                  <a:srgbClr val="000000">
                    <a:alpha val="43137"/>
                  </a:srgbClr>
                </a:outerShdw>
              </a:effectLst>
            </a:endParaRPr>
          </a:p>
          <a:p>
            <a:pPr lvl="1"/>
            <a:endParaRPr lang="en-US" sz="32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Tree>
    <p:extLst>
      <p:ext uri="{BB962C8B-B14F-4D97-AF65-F5344CB8AC3E}">
        <p14:creationId xmlns:p14="http://schemas.microsoft.com/office/powerpoint/2010/main" val="69519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Understanding his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382000" cy="47545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4 evaluation questions</a:t>
            </a:r>
          </a:p>
          <a:p>
            <a:pPr lvl="1"/>
            <a:r>
              <a:rPr lang="en-US" sz="3200" b="1" dirty="0" smtClean="0">
                <a:solidFill>
                  <a:schemeClr val="tx1">
                    <a:lumMod val="85000"/>
                    <a:lumOff val="15000"/>
                  </a:schemeClr>
                </a:solidFill>
                <a:effectLst>
                  <a:outerShdw blurRad="38100" dist="38100" dir="2700000" algn="tl">
                    <a:srgbClr val="000000">
                      <a:alpha val="43137"/>
                    </a:srgbClr>
                  </a:outerShdw>
                </a:effectLst>
              </a:rPr>
              <a:t>Reliance</a:t>
            </a:r>
            <a:r>
              <a:rPr lang="en-US" sz="3200" dirty="0" smtClean="0">
                <a:solidFill>
                  <a:schemeClr val="tx1">
                    <a:lumMod val="85000"/>
                    <a:lumOff val="15000"/>
                  </a:schemeClr>
                </a:solidFill>
                <a:effectLst>
                  <a:outerShdw blurRad="38100" dist="38100" dir="2700000" algn="tl">
                    <a:srgbClr val="000000">
                      <a:alpha val="43137"/>
                    </a:srgbClr>
                  </a:outerShdw>
                </a:effectLst>
              </a:rPr>
              <a:t> – Is there anything in your life that you rely on more than God?</a:t>
            </a:r>
          </a:p>
          <a:p>
            <a:pPr lvl="1"/>
            <a:r>
              <a:rPr lang="en-US" sz="3200" b="1" dirty="0" smtClean="0">
                <a:solidFill>
                  <a:schemeClr val="tx1">
                    <a:lumMod val="85000"/>
                    <a:lumOff val="15000"/>
                  </a:schemeClr>
                </a:solidFill>
                <a:effectLst>
                  <a:outerShdw blurRad="38100" dist="38100" dir="2700000" algn="tl">
                    <a:srgbClr val="000000">
                      <a:alpha val="43137"/>
                    </a:srgbClr>
                  </a:outerShdw>
                </a:effectLst>
              </a:rPr>
              <a:t>Expectation</a:t>
            </a:r>
            <a:r>
              <a:rPr lang="en-US" sz="3200" dirty="0" smtClean="0">
                <a:solidFill>
                  <a:schemeClr val="tx1">
                    <a:lumMod val="85000"/>
                    <a:lumOff val="15000"/>
                  </a:schemeClr>
                </a:solidFill>
                <a:effectLst>
                  <a:outerShdw blurRad="38100" dist="38100" dir="2700000" algn="tl">
                    <a:srgbClr val="000000">
                      <a:alpha val="43137"/>
                    </a:srgbClr>
                  </a:outerShdw>
                </a:effectLst>
              </a:rPr>
              <a:t> – Are there problems in your life you think are too big for God to handle?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Tree>
    <p:extLst>
      <p:ext uri="{BB962C8B-B14F-4D97-AF65-F5344CB8AC3E}">
        <p14:creationId xmlns:p14="http://schemas.microsoft.com/office/powerpoint/2010/main" val="305019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beggars hand c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1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8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2.bp.blogspot.com/-2tL-G-4mPF8/UQgvmSVYZdI/AAAAAAAABH8/4SLPdW2m-jE/s1600/Above_the_clouds_by_bo0xVn.jpg"/>
          <p:cNvPicPr>
            <a:picLocks noChangeAspect="1" noChangeArrowheads="1"/>
          </p:cNvPicPr>
          <p:nvPr/>
        </p:nvPicPr>
        <p:blipFill rotWithShape="1">
          <a:blip r:embed="rId3">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3999"/>
            <a:ext cx="9144000" cy="2977647"/>
          </a:xfrm>
          <a:prstGeom prst="rect">
            <a:avLst/>
          </a:prstGeom>
        </p:spPr>
      </p:pic>
    </p:spTree>
    <p:extLst>
      <p:ext uri="{BB962C8B-B14F-4D97-AF65-F5344CB8AC3E}">
        <p14:creationId xmlns:p14="http://schemas.microsoft.com/office/powerpoint/2010/main" val="122883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Jesus’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What makes Him Lord?</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He stated it.</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Peter proclaimed it.</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He is Lord because of who He is and what He has done.</a:t>
            </a:r>
            <a:endParaRPr lang="en-US" sz="3200" dirty="0">
              <a:solidFill>
                <a:schemeClr val="tx1">
                  <a:lumMod val="85000"/>
                  <a:lumOff val="1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
        <p:nvSpPr>
          <p:cNvPr id="6" name="Rectangle 5"/>
          <p:cNvSpPr/>
          <p:nvPr/>
        </p:nvSpPr>
        <p:spPr>
          <a:xfrm>
            <a:off x="4191000" y="1905000"/>
            <a:ext cx="4495800" cy="1905000"/>
          </a:xfrm>
          <a:prstGeom prst="rect">
            <a:avLst/>
          </a:prstGeom>
          <a:solidFill>
            <a:srgbClr val="3F6EA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outerShdw>
                </a:effectLst>
              </a:rPr>
              <a:t>Lk. 6:46 </a:t>
            </a:r>
            <a:r>
              <a:rPr lang="en-US" sz="2400" dirty="0">
                <a:effectLst>
                  <a:outerShdw blurRad="38100" dist="38100" dir="2700000" algn="tl">
                    <a:srgbClr val="000000"/>
                  </a:outerShdw>
                </a:effectLst>
              </a:rPr>
              <a:t>“Why do you call Me, 'Lord, Lord,' and do not do what I say?” </a:t>
            </a:r>
          </a:p>
        </p:txBody>
      </p:sp>
      <p:sp>
        <p:nvSpPr>
          <p:cNvPr id="7" name="Rectangle 6"/>
          <p:cNvSpPr/>
          <p:nvPr/>
        </p:nvSpPr>
        <p:spPr>
          <a:xfrm>
            <a:off x="4208060" y="3124200"/>
            <a:ext cx="4495800" cy="1905000"/>
          </a:xfrm>
          <a:prstGeom prst="rect">
            <a:avLst/>
          </a:prstGeom>
          <a:solidFill>
            <a:srgbClr val="3F6EA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outerShdw>
                </a:effectLst>
              </a:rPr>
              <a:t>Acts </a:t>
            </a:r>
            <a:r>
              <a:rPr lang="en-US" sz="2400" b="1" i="1" dirty="0" smtClean="0">
                <a:effectLst>
                  <a:outerShdw blurRad="38100" dist="38100" dir="2700000" algn="tl">
                    <a:srgbClr val="000000"/>
                  </a:outerShdw>
                </a:effectLst>
              </a:rPr>
              <a:t>2:36 </a:t>
            </a:r>
            <a:r>
              <a:rPr lang="en-US" sz="2400" dirty="0">
                <a:effectLst>
                  <a:outerShdw blurRad="38100" dist="38100" dir="2700000" algn="tl">
                    <a:srgbClr val="000000"/>
                  </a:outerShdw>
                </a:effectLst>
              </a:rPr>
              <a:t>"Therefore let all the house of Israel know for certain that God has made Him both Lord and Christ--this Jesus whom you crucified."</a:t>
            </a:r>
          </a:p>
        </p:txBody>
      </p:sp>
      <p:sp>
        <p:nvSpPr>
          <p:cNvPr id="8" name="Rectangle 7"/>
          <p:cNvSpPr/>
          <p:nvPr/>
        </p:nvSpPr>
        <p:spPr>
          <a:xfrm>
            <a:off x="208128" y="4076700"/>
            <a:ext cx="8686800" cy="2595292"/>
          </a:xfrm>
          <a:prstGeom prst="rect">
            <a:avLst/>
          </a:prstGeom>
          <a:solidFill>
            <a:srgbClr val="3F6EA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outerShdw>
                </a:effectLst>
              </a:rPr>
              <a:t>Heb. 1:1-3 </a:t>
            </a:r>
            <a:r>
              <a:rPr lang="en-US" sz="2400" dirty="0">
                <a:effectLst>
                  <a:outerShdw blurRad="38100" dist="38100" dir="2700000" algn="tl">
                    <a:srgbClr val="000000"/>
                  </a:outerShdw>
                </a:effectLst>
              </a:rPr>
              <a:t>“God, after He spoke long ago to the fathers in the prophets in many portions and in many ways,  (2)  in these last days has spoken to us in His Son, whom He appointed heir of all things, through whom also He made the world.  (3)  And He is the radiance of His glory and the exact representation of His nature, and upholds all things by the word of His power. When He had made purification of sins, He sat down at the right hand of the Majesty on high,”</a:t>
            </a:r>
          </a:p>
        </p:txBody>
      </p:sp>
    </p:spTree>
    <p:extLst>
      <p:ext uri="{BB962C8B-B14F-4D97-AF65-F5344CB8AC3E}">
        <p14:creationId xmlns:p14="http://schemas.microsoft.com/office/powerpoint/2010/main" val="1040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1592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Jesus’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Lord over what?</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All things.</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He has all authority.</a:t>
            </a:r>
          </a:p>
          <a:p>
            <a:pPr lvl="2"/>
            <a:r>
              <a:rPr lang="en-US" sz="2800" dirty="0" smtClean="0">
                <a:solidFill>
                  <a:schemeClr val="tx1">
                    <a:lumMod val="85000"/>
                    <a:lumOff val="15000"/>
                  </a:schemeClr>
                </a:solidFill>
                <a:effectLst>
                  <a:outerShdw blurRad="38100" dist="38100" dir="2700000" algn="tl">
                    <a:srgbClr val="000000">
                      <a:alpha val="43137"/>
                    </a:srgbClr>
                  </a:outerShdw>
                </a:effectLst>
              </a:rPr>
              <a:t>He is truth.</a:t>
            </a:r>
          </a:p>
          <a:p>
            <a:pPr lvl="2"/>
            <a:r>
              <a:rPr lang="en-US" sz="2800" dirty="0" smtClean="0">
                <a:solidFill>
                  <a:schemeClr val="tx1">
                    <a:lumMod val="85000"/>
                    <a:lumOff val="15000"/>
                  </a:schemeClr>
                </a:solidFill>
                <a:effectLst>
                  <a:outerShdw blurRad="38100" dist="38100" dir="2700000" algn="tl">
                    <a:srgbClr val="000000">
                      <a:alpha val="43137"/>
                    </a:srgbClr>
                  </a:outerShdw>
                </a:effectLst>
              </a:rPr>
              <a:t>He is the final word in all things.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
        <p:nvSpPr>
          <p:cNvPr id="7" name="Rectangle 6"/>
          <p:cNvSpPr/>
          <p:nvPr/>
        </p:nvSpPr>
        <p:spPr>
          <a:xfrm>
            <a:off x="3733800" y="1981200"/>
            <a:ext cx="5105400" cy="4419600"/>
          </a:xfrm>
          <a:prstGeom prst="rect">
            <a:avLst/>
          </a:prstGeom>
          <a:solidFill>
            <a:srgbClr val="3F6EA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outerShdw>
                </a:effectLst>
              </a:rPr>
              <a:t>Eph. 1:20-23 </a:t>
            </a:r>
            <a:r>
              <a:rPr lang="en-US" sz="2400" dirty="0">
                <a:solidFill>
                  <a:prstClr val="white"/>
                </a:solidFill>
                <a:effectLst>
                  <a:outerShdw blurRad="38100" dist="38100" dir="2700000" algn="tl">
                    <a:srgbClr val="000000"/>
                  </a:outerShdw>
                </a:effectLst>
              </a:rPr>
              <a:t>“which He brought about in Christ, when He raised Him from the dead and seated Him at His right hand in the heavenly places,  (21)  far above all rule and authority and power and dominion, and every name that is named, not only in this age but also in the one to come.  (22)  And He put all things in subjection under His feet, and gave Him as head over all things to the church,  (23)  which is His body, the fullness of Him who fills all in all.”</a:t>
            </a:r>
          </a:p>
        </p:txBody>
      </p:sp>
      <p:sp>
        <p:nvSpPr>
          <p:cNvPr id="9" name="Rectangle 8"/>
          <p:cNvSpPr/>
          <p:nvPr/>
        </p:nvSpPr>
        <p:spPr>
          <a:xfrm>
            <a:off x="1846428" y="4177352"/>
            <a:ext cx="5410200" cy="1828800"/>
          </a:xfrm>
          <a:prstGeom prst="rect">
            <a:avLst/>
          </a:prstGeom>
          <a:solidFill>
            <a:srgbClr val="3F6EA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outerShdw>
                </a:effectLst>
              </a:rPr>
              <a:t>Matt. 28:18 </a:t>
            </a:r>
            <a:r>
              <a:rPr lang="en-US" sz="2400" dirty="0">
                <a:solidFill>
                  <a:prstClr val="white"/>
                </a:solidFill>
                <a:effectLst>
                  <a:outerShdw blurRad="38100" dist="38100" dir="2700000" algn="tl">
                    <a:srgbClr val="000000"/>
                  </a:outerShdw>
                </a:effectLst>
              </a:rPr>
              <a:t>“All authority has been given to Me in heaven and on earth.”</a:t>
            </a:r>
          </a:p>
        </p:txBody>
      </p:sp>
    </p:spTree>
    <p:extLst>
      <p:ext uri="{BB962C8B-B14F-4D97-AF65-F5344CB8AC3E}">
        <p14:creationId xmlns:p14="http://schemas.microsoft.com/office/powerpoint/2010/main" val="414714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Understanding his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New Identity  </a:t>
            </a:r>
            <a:r>
              <a:rPr lang="en-US" b="1" i="1" dirty="0" smtClean="0">
                <a:solidFill>
                  <a:srgbClr val="FFFF00"/>
                </a:solidFill>
                <a:effectLst>
                  <a:outerShdw blurRad="38100" dist="38100" dir="2700000" algn="tl">
                    <a:srgbClr val="000000"/>
                  </a:outerShdw>
                </a:effectLst>
              </a:rPr>
              <a:t>Lk. 9:22-25</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Take up your cross (symbol of death).</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In Jesus we find our true self.</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Our identity is tied to our allegiance.</a:t>
            </a:r>
          </a:p>
          <a:p>
            <a:pPr lvl="2"/>
            <a:r>
              <a:rPr lang="en-US" sz="2800" dirty="0" smtClean="0">
                <a:solidFill>
                  <a:schemeClr val="tx1">
                    <a:lumMod val="85000"/>
                    <a:lumOff val="15000"/>
                  </a:schemeClr>
                </a:solidFill>
                <a:effectLst>
                  <a:outerShdw blurRad="38100" dist="38100" dir="2700000" algn="tl">
                    <a:srgbClr val="000000">
                      <a:alpha val="43137"/>
                    </a:srgbClr>
                  </a:outerShdw>
                </a:effectLst>
              </a:rPr>
              <a:t>We are never in control.</a:t>
            </a:r>
          </a:p>
          <a:p>
            <a:pPr lvl="2"/>
            <a:r>
              <a:rPr lang="en-US" sz="2800" dirty="0" smtClean="0">
                <a:solidFill>
                  <a:schemeClr val="tx1">
                    <a:lumMod val="85000"/>
                    <a:lumOff val="15000"/>
                  </a:schemeClr>
                </a:solidFill>
                <a:effectLst>
                  <a:outerShdw blurRad="38100" dist="38100" dir="2700000" algn="tl">
                    <a:srgbClr val="000000">
                      <a:alpha val="43137"/>
                    </a:srgbClr>
                  </a:outerShdw>
                </a:effectLst>
              </a:rPr>
              <a:t>Whatever </a:t>
            </a:r>
            <a:r>
              <a:rPr lang="en-US" sz="2800" dirty="0" smtClean="0">
                <a:solidFill>
                  <a:schemeClr val="tx1">
                    <a:lumMod val="85000"/>
                    <a:lumOff val="15000"/>
                  </a:schemeClr>
                </a:solidFill>
                <a:effectLst>
                  <a:outerShdw blurRad="38100" dist="38100" dir="2700000" algn="tl">
                    <a:srgbClr val="000000">
                      <a:alpha val="43137"/>
                    </a:srgbClr>
                  </a:outerShdw>
                </a:effectLst>
              </a:rPr>
              <a:t>controls us is our god.</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How do we know what is our lord?</a:t>
            </a:r>
          </a:p>
          <a:p>
            <a:pPr lvl="1"/>
            <a:endParaRPr lang="en-US" sz="32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
        <p:nvSpPr>
          <p:cNvPr id="8" name="Rectangle 7"/>
          <p:cNvSpPr/>
          <p:nvPr/>
        </p:nvSpPr>
        <p:spPr>
          <a:xfrm>
            <a:off x="751764" y="4781892"/>
            <a:ext cx="7599528" cy="2099992"/>
          </a:xfrm>
          <a:prstGeom prst="rect">
            <a:avLst/>
          </a:prstGeom>
          <a:solidFill>
            <a:srgbClr val="3F6EA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outerShdw>
                </a:effectLst>
              </a:rPr>
              <a:t>Rom. 6:16 </a:t>
            </a:r>
            <a:r>
              <a:rPr lang="en-US" sz="2400" dirty="0">
                <a:effectLst>
                  <a:outerShdw blurRad="38100" dist="38100" dir="2700000" algn="tl">
                    <a:srgbClr val="000000"/>
                  </a:outerShdw>
                </a:effectLst>
              </a:rPr>
              <a:t>“Do you not know that when you present yourselves to someone as slaves for obedience, you are slaves of the one whom you obey, either of sin resulting in death, or of obedience resulting in righteousness?”</a:t>
            </a:r>
          </a:p>
        </p:txBody>
      </p:sp>
      <p:sp>
        <p:nvSpPr>
          <p:cNvPr id="10" name="Rectangle 9"/>
          <p:cNvSpPr/>
          <p:nvPr/>
        </p:nvSpPr>
        <p:spPr>
          <a:xfrm>
            <a:off x="2456028" y="5257800"/>
            <a:ext cx="4191000" cy="160020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I’ll obey God if…</a:t>
            </a:r>
            <a:endParaRPr lang="en-US" sz="3200" dirty="0">
              <a:solidFill>
                <a:schemeClr val="tx1"/>
              </a:solidFill>
            </a:endParaRPr>
          </a:p>
        </p:txBody>
      </p:sp>
    </p:spTree>
    <p:extLst>
      <p:ext uri="{BB962C8B-B14F-4D97-AF65-F5344CB8AC3E}">
        <p14:creationId xmlns:p14="http://schemas.microsoft.com/office/powerpoint/2010/main" val="141810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Understanding his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382000" cy="48307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New Priority  </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Jesus is most important in our life.  </a:t>
            </a:r>
            <a:r>
              <a:rPr lang="en-US" sz="3200" b="1" i="1" dirty="0" smtClean="0">
                <a:solidFill>
                  <a:srgbClr val="FFFF00"/>
                </a:solidFill>
                <a:effectLst>
                  <a:outerShdw blurRad="38100" dist="38100" dir="2700000" algn="tl">
                    <a:srgbClr val="000000"/>
                  </a:outerShdw>
                </a:effectLst>
              </a:rPr>
              <a:t>Lk. 14:26</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Jesus has to be most important in every area of our life.</a:t>
            </a:r>
          </a:p>
          <a:p>
            <a:pPr lvl="1"/>
            <a:endParaRPr lang="en-US" sz="3200" dirty="0" smtClean="0">
              <a:solidFill>
                <a:schemeClr val="tx1">
                  <a:lumMod val="85000"/>
                  <a:lumOff val="15000"/>
                </a:schemeClr>
              </a:solidFill>
              <a:effectLst>
                <a:outerShdw blurRad="38100" dist="38100" dir="2700000" algn="tl">
                  <a:srgbClr val="000000">
                    <a:alpha val="43137"/>
                  </a:srgbClr>
                </a:outerShdw>
              </a:effectLst>
            </a:endParaRPr>
          </a:p>
          <a:p>
            <a:pPr lvl="1"/>
            <a:endParaRPr lang="en-US" sz="32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
        <p:nvSpPr>
          <p:cNvPr id="8" name="Rectangle 7"/>
          <p:cNvSpPr/>
          <p:nvPr/>
        </p:nvSpPr>
        <p:spPr>
          <a:xfrm>
            <a:off x="3357350" y="3200400"/>
            <a:ext cx="4846092" cy="2592704"/>
          </a:xfrm>
          <a:prstGeom prst="rect">
            <a:avLst/>
          </a:prstGeom>
          <a:solidFill>
            <a:srgbClr val="3F6EA7"/>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prstClr val="white"/>
                </a:solidFill>
                <a:effectLst>
                  <a:outerShdw blurRad="38100" dist="38100" dir="2700000" algn="tl">
                    <a:srgbClr val="000000"/>
                  </a:outerShdw>
                </a:effectLst>
              </a:rPr>
              <a:t>Col</a:t>
            </a:r>
            <a:r>
              <a:rPr lang="en-US" sz="2400" b="1" i="1" dirty="0">
                <a:solidFill>
                  <a:prstClr val="white"/>
                </a:solidFill>
                <a:effectLst>
                  <a:outerShdw blurRad="38100" dist="38100" dir="2700000" algn="tl">
                    <a:srgbClr val="000000"/>
                  </a:outerShdw>
                </a:effectLst>
              </a:rPr>
              <a:t>. 3:23-24 </a:t>
            </a:r>
            <a:r>
              <a:rPr lang="en-US" sz="2400" dirty="0">
                <a:solidFill>
                  <a:prstClr val="white"/>
                </a:solidFill>
                <a:effectLst>
                  <a:outerShdw blurRad="38100" dist="38100" dir="2700000" algn="tl">
                    <a:srgbClr val="000000"/>
                  </a:outerShdw>
                </a:effectLst>
              </a:rPr>
              <a:t>“Whatever you do, do your work heartily, as for the Lord rather than for men,  (24)  knowing that from the Lord you will receive the reward of the inheritance. It is the Lord Christ whom you serve.”</a:t>
            </a:r>
          </a:p>
        </p:txBody>
      </p:sp>
    </p:spTree>
    <p:extLst>
      <p:ext uri="{BB962C8B-B14F-4D97-AF65-F5344CB8AC3E}">
        <p14:creationId xmlns:p14="http://schemas.microsoft.com/office/powerpoint/2010/main" val="237990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Understanding his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382000" cy="47545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How do we make Him Lord?</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Consider who Jesus is</a:t>
            </a:r>
            <a:r>
              <a:rPr lang="en-US" sz="3200" dirty="0" smtClean="0">
                <a:solidFill>
                  <a:schemeClr val="tx1">
                    <a:lumMod val="85000"/>
                    <a:lumOff val="15000"/>
                  </a:schemeClr>
                </a:solidFill>
                <a:effectLst>
                  <a:outerShdw blurRad="38100" dist="38100" dir="2700000" algn="tl">
                    <a:srgbClr val="000000">
                      <a:alpha val="43137"/>
                    </a:srgbClr>
                  </a:outerShdw>
                </a:effectLst>
              </a:rPr>
              <a:t>.</a:t>
            </a:r>
            <a:endParaRPr lang="en-US" sz="32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Tree>
    <p:extLst>
      <p:ext uri="{BB962C8B-B14F-4D97-AF65-F5344CB8AC3E}">
        <p14:creationId xmlns:p14="http://schemas.microsoft.com/office/powerpoint/2010/main" val="185845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Image result for milky way galax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3" y="152400"/>
            <a:ext cx="92964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2616" b="11345"/>
          <a:stretch/>
        </p:blipFill>
        <p:spPr bwMode="auto">
          <a:xfrm>
            <a:off x="228600" y="2156346"/>
            <a:ext cx="8229600" cy="4693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illions of galaxies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9081"/>
            <a:ext cx="6705600" cy="612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42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2.bp.blogspot.com/-2tL-G-4mPF8/UQgvmSVYZdI/AAAAAAAABH8/4SLPdW2m-jE/s1600/Above_the_clouds_by_bo0xVn.jpg"/>
          <p:cNvPicPr>
            <a:picLocks noChangeAspect="1" noChangeArrowheads="1"/>
          </p:cNvPicPr>
          <p:nvPr/>
        </p:nvPicPr>
        <p:blipFill rotWithShape="1">
          <a:blip r:embed="rId2">
            <a:extLst>
              <a:ext uri="{28A0092B-C50C-407E-A947-70E740481C1C}">
                <a14:useLocalDpi xmlns:a14="http://schemas.microsoft.com/office/drawing/2010/main" val="0"/>
              </a:ext>
            </a:extLst>
          </a:blip>
          <a:srcRect r="1628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r"/>
            <a:r>
              <a:rPr lang="en-US" sz="6000" cap="all" dirty="0" smtClean="0">
                <a:solidFill>
                  <a:schemeClr val="accent4">
                    <a:lumMod val="50000"/>
                  </a:schemeClr>
                </a:solidFill>
                <a:effectLst>
                  <a:outerShdw blurRad="38100" dist="38100" dir="2700000" algn="tl">
                    <a:srgbClr val="000000">
                      <a:alpha val="43137"/>
                    </a:srgbClr>
                  </a:outerShdw>
                </a:effectLst>
              </a:rPr>
              <a:t>Understanding his Lordship</a:t>
            </a:r>
            <a:endParaRPr lang="en-US" sz="6000" cap="all"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382000" cy="4754563"/>
          </a:xfrm>
        </p:spPr>
        <p:txBody>
          <a:bodyPr>
            <a:normAutofit/>
          </a:bodyPr>
          <a:lstStyle/>
          <a:p>
            <a:r>
              <a:rPr lang="en-US" sz="3600" dirty="0" smtClean="0">
                <a:solidFill>
                  <a:schemeClr val="tx1">
                    <a:lumMod val="85000"/>
                    <a:lumOff val="15000"/>
                  </a:schemeClr>
                </a:solidFill>
                <a:effectLst>
                  <a:outerShdw blurRad="38100" dist="38100" dir="2700000" algn="tl">
                    <a:srgbClr val="000000">
                      <a:alpha val="43137"/>
                    </a:srgbClr>
                  </a:outerShdw>
                </a:effectLst>
              </a:rPr>
              <a:t>How do we make Him Lord?</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Consider who Jesus is.</a:t>
            </a:r>
          </a:p>
          <a:p>
            <a:pPr lvl="2"/>
            <a:r>
              <a:rPr lang="en-US" sz="2800" dirty="0" smtClean="0">
                <a:solidFill>
                  <a:schemeClr val="tx1">
                    <a:lumMod val="85000"/>
                    <a:lumOff val="15000"/>
                  </a:schemeClr>
                </a:solidFill>
                <a:effectLst>
                  <a:outerShdw blurRad="38100" dist="38100" dir="2700000" algn="tl">
                    <a:srgbClr val="000000">
                      <a:alpha val="43137"/>
                    </a:srgbClr>
                  </a:outerShdw>
                </a:effectLst>
              </a:rPr>
              <a:t>Do we ask Him into our lives to be our assistant?</a:t>
            </a:r>
          </a:p>
          <a:p>
            <a:pPr lvl="1"/>
            <a:r>
              <a:rPr lang="en-US" sz="3200" dirty="0" smtClean="0">
                <a:solidFill>
                  <a:schemeClr val="tx1">
                    <a:lumMod val="85000"/>
                    <a:lumOff val="15000"/>
                  </a:schemeClr>
                </a:solidFill>
                <a:effectLst>
                  <a:outerShdw blurRad="38100" dist="38100" dir="2700000" algn="tl">
                    <a:srgbClr val="000000">
                      <a:alpha val="43137"/>
                    </a:srgbClr>
                  </a:outerShdw>
                </a:effectLst>
              </a:rPr>
              <a:t>Consider why He commands us to obey Him.</a:t>
            </a:r>
          </a:p>
          <a:p>
            <a:pPr lvl="2"/>
            <a:r>
              <a:rPr lang="en-US" sz="2800" dirty="0" smtClean="0">
                <a:solidFill>
                  <a:schemeClr val="tx1">
                    <a:lumMod val="85000"/>
                    <a:lumOff val="15000"/>
                  </a:schemeClr>
                </a:solidFill>
                <a:effectLst>
                  <a:outerShdw blurRad="38100" dist="38100" dir="2700000" algn="tl">
                    <a:srgbClr val="000000">
                      <a:alpha val="43137"/>
                    </a:srgbClr>
                  </a:outerShdw>
                </a:effectLst>
              </a:rPr>
              <a:t>He asks us to obey because that is the best thing for us.</a:t>
            </a:r>
          </a:p>
          <a:p>
            <a:pPr lvl="1"/>
            <a:endParaRPr lang="en-US" sz="3200" dirty="0" smtClean="0">
              <a:solidFill>
                <a:schemeClr val="tx1">
                  <a:lumMod val="85000"/>
                  <a:lumOff val="15000"/>
                </a:schemeClr>
              </a:solidFill>
              <a:effectLst>
                <a:outerShdw blurRad="38100" dist="38100" dir="2700000" algn="tl">
                  <a:srgbClr val="000000">
                    <a:alpha val="43137"/>
                  </a:srgbClr>
                </a:outerShdw>
              </a:effectLst>
            </a:endParaRPr>
          </a:p>
          <a:p>
            <a:pPr lvl="1"/>
            <a:endParaRPr lang="en-US" sz="3200" dirty="0" smtClean="0">
              <a:solidFill>
                <a:schemeClr val="tx1">
                  <a:lumMod val="85000"/>
                  <a:lumOff val="1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6324600"/>
            <a:ext cx="2133600" cy="694784"/>
          </a:xfrm>
          <a:prstGeom prst="rect">
            <a:avLst/>
          </a:prstGeom>
        </p:spPr>
      </p:pic>
    </p:spTree>
    <p:extLst>
      <p:ext uri="{BB962C8B-B14F-4D97-AF65-F5344CB8AC3E}">
        <p14:creationId xmlns:p14="http://schemas.microsoft.com/office/powerpoint/2010/main" val="36149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684</Words>
  <Application>Microsoft Office PowerPoint</Application>
  <PresentationFormat>On-screen Show (4:3)</PresentationFormat>
  <Paragraphs>50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Jesus’ Lordship</vt:lpstr>
      <vt:lpstr>Jesus’ Lordship</vt:lpstr>
      <vt:lpstr>Understanding his Lordship</vt:lpstr>
      <vt:lpstr>Understanding his Lordship</vt:lpstr>
      <vt:lpstr>Understanding his Lordship</vt:lpstr>
      <vt:lpstr>PowerPoint Presentation</vt:lpstr>
      <vt:lpstr>Understanding his Lordship</vt:lpstr>
      <vt:lpstr>Understanding his Lordship</vt:lpstr>
      <vt:lpstr>Understanding his Lordship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Jones</dc:creator>
  <cp:lastModifiedBy>Jones</cp:lastModifiedBy>
  <cp:revision>17</cp:revision>
  <dcterms:created xsi:type="dcterms:W3CDTF">2019-10-13T00:58:48Z</dcterms:created>
  <dcterms:modified xsi:type="dcterms:W3CDTF">2019-10-13T11:54:17Z</dcterms:modified>
</cp:coreProperties>
</file>