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69" r:id="rId2"/>
    <p:sldId id="256" r:id="rId3"/>
    <p:sldId id="260" r:id="rId4"/>
    <p:sldId id="272" r:id="rId5"/>
    <p:sldId id="271" r:id="rId6"/>
    <p:sldId id="261" r:id="rId7"/>
    <p:sldId id="262" r:id="rId8"/>
    <p:sldId id="263" r:id="rId9"/>
    <p:sldId id="274" r:id="rId10"/>
    <p:sldId id="273" r:id="rId11"/>
    <p:sldId id="264" r:id="rId12"/>
    <p:sldId id="267" r:id="rId13"/>
    <p:sldId id="266" r:id="rId14"/>
    <p:sldId id="265" r:id="rId15"/>
    <p:sldId id="270" r:id="rId16"/>
    <p:sldId id="268"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Garamond" panose="02020404030301010803" pitchFamily="18" charset="0"/>
      <p:regular r:id="rId23"/>
      <p:bold r:id="rId24"/>
      <p:italic r:id="rId25"/>
    </p:embeddedFont>
    <p:embeddedFont>
      <p:font typeface="Aegyptus" panose="020B0604020202020204" charset="0"/>
      <p:regular r:id="rId26"/>
    </p:embeddedFont>
    <p:embeddedFont>
      <p:font typeface="Ringbearer" panose="0202060205030B020303" pitchFamily="18" charset="0"/>
      <p:regular r:id="rId27"/>
    </p:embeddedFont>
    <p:embeddedFont>
      <p:font typeface="Sylfaen" panose="010A0502050306030303" pitchFamily="18"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5AB0D"/>
    <a:srgbClr val="361B00"/>
    <a:srgbClr val="336699"/>
    <a:srgbClr val="3366CC"/>
    <a:srgbClr val="040910"/>
    <a:srgbClr val="08142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70E34-7611-44D6-899D-65CE79F79ADF}" type="datetimeFigureOut">
              <a:rPr lang="en-US" smtClean="0"/>
              <a:t>6/29/2019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C8957-2A5A-4336-837C-DF4E048085A2}" type="slidenum">
              <a:rPr lang="en-US" smtClean="0"/>
              <a:t>‹#›</a:t>
            </a:fld>
            <a:endParaRPr lang="en-US"/>
          </a:p>
        </p:txBody>
      </p:sp>
    </p:spTree>
    <p:extLst>
      <p:ext uri="{BB962C8B-B14F-4D97-AF65-F5344CB8AC3E}">
        <p14:creationId xmlns:p14="http://schemas.microsoft.com/office/powerpoint/2010/main" val="2511400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4C8957-2A5A-4336-837C-DF4E048085A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37E23-7664-4A4E-BF07-3A1D1F56D0CF}" type="datetimeFigureOut">
              <a:rPr lang="en-US" smtClean="0"/>
              <a:pPr/>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269064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37E23-7664-4A4E-BF07-3A1D1F56D0CF}" type="datetimeFigureOut">
              <a:rPr lang="en-US" smtClean="0"/>
              <a:pPr/>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182754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37E23-7664-4A4E-BF07-3A1D1F56D0CF}" type="datetimeFigureOut">
              <a:rPr lang="en-US" smtClean="0"/>
              <a:pPr/>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30324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37E23-7664-4A4E-BF07-3A1D1F56D0CF}" type="datetimeFigureOut">
              <a:rPr lang="en-US" smtClean="0"/>
              <a:pPr/>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265438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37E23-7664-4A4E-BF07-3A1D1F56D0CF}" type="datetimeFigureOut">
              <a:rPr lang="en-US" smtClean="0"/>
              <a:pPr/>
              <a:t>6/29/2019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131006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637E23-7664-4A4E-BF07-3A1D1F56D0CF}" type="datetimeFigureOut">
              <a:rPr lang="en-US" smtClean="0"/>
              <a:pPr/>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191210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637E23-7664-4A4E-BF07-3A1D1F56D0CF}" type="datetimeFigureOut">
              <a:rPr lang="en-US" smtClean="0"/>
              <a:pPr/>
              <a:t>6/29/2019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293352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37E23-7664-4A4E-BF07-3A1D1F56D0CF}" type="datetimeFigureOut">
              <a:rPr lang="en-US" smtClean="0"/>
              <a:pPr/>
              <a:t>6/29/2019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202811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37E23-7664-4A4E-BF07-3A1D1F56D0CF}" type="datetimeFigureOut">
              <a:rPr lang="en-US" smtClean="0"/>
              <a:pPr/>
              <a:t>6/29/2019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408212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37E23-7664-4A4E-BF07-3A1D1F56D0CF}" type="datetimeFigureOut">
              <a:rPr lang="en-US" smtClean="0"/>
              <a:pPr/>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46514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37E23-7664-4A4E-BF07-3A1D1F56D0CF}" type="datetimeFigureOut">
              <a:rPr lang="en-US" smtClean="0"/>
              <a:pPr/>
              <a:t>6/29/2019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1B908-3435-4C1D-AA73-279C837ED509}" type="slidenum">
              <a:rPr lang="en-US" smtClean="0"/>
              <a:pPr/>
              <a:t>‹#›</a:t>
            </a:fld>
            <a:endParaRPr lang="en-US"/>
          </a:p>
        </p:txBody>
      </p:sp>
    </p:spTree>
    <p:extLst>
      <p:ext uri="{BB962C8B-B14F-4D97-AF65-F5344CB8AC3E}">
        <p14:creationId xmlns:p14="http://schemas.microsoft.com/office/powerpoint/2010/main" val="333782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37E23-7664-4A4E-BF07-3A1D1F56D0CF}" type="datetimeFigureOut">
              <a:rPr lang="en-US" smtClean="0"/>
              <a:pPr/>
              <a:t>6/29/2019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1B908-3435-4C1D-AA73-279C837ED509}" type="slidenum">
              <a:rPr lang="en-US" smtClean="0"/>
              <a:pPr/>
              <a:t>‹#›</a:t>
            </a:fld>
            <a:endParaRPr lang="en-US"/>
          </a:p>
        </p:txBody>
      </p:sp>
    </p:spTree>
    <p:extLst>
      <p:ext uri="{BB962C8B-B14F-4D97-AF65-F5344CB8AC3E}">
        <p14:creationId xmlns:p14="http://schemas.microsoft.com/office/powerpoint/2010/main" val="254981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When are we to trust</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fontScale="92500"/>
          </a:bodyPr>
          <a:lstStyle/>
          <a:p>
            <a:r>
              <a:rPr lang="en-US" sz="4000" dirty="0" smtClean="0"/>
              <a:t>Look at the </a:t>
            </a:r>
            <a:r>
              <a:rPr lang="en-US" sz="4000" dirty="0" smtClean="0"/>
              <a:t>moment that God provided for Elijah.</a:t>
            </a:r>
          </a:p>
          <a:p>
            <a:pPr lvl="1"/>
            <a:r>
              <a:rPr lang="en-US" sz="3600" dirty="0" smtClean="0"/>
              <a:t>Day after day Elijah waited and watched.</a:t>
            </a:r>
          </a:p>
          <a:p>
            <a:pPr lvl="1"/>
            <a:r>
              <a:rPr lang="en-US" sz="3600" dirty="0" smtClean="0"/>
              <a:t>Only when nothing was left did God come to his aid.</a:t>
            </a:r>
          </a:p>
          <a:p>
            <a:pPr lvl="1"/>
            <a:r>
              <a:rPr lang="en-US" sz="3600" dirty="0" smtClean="0"/>
              <a:t>Elijah patiently and unwaveringly trusted from beginning to end.</a:t>
            </a:r>
          </a:p>
          <a:p>
            <a:pPr lvl="1"/>
            <a:r>
              <a:rPr lang="en-US" sz="3600" dirty="0" smtClean="0"/>
              <a:t>The answer for us is to trust God always.</a:t>
            </a:r>
            <a:endParaRPr lang="en-US" sz="3600" dirty="0"/>
          </a:p>
        </p:txBody>
      </p:sp>
    </p:spTree>
    <p:extLst>
      <p:ext uri="{BB962C8B-B14F-4D97-AF65-F5344CB8AC3E}">
        <p14:creationId xmlns:p14="http://schemas.microsoft.com/office/powerpoint/2010/main" val="3169305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When are we to trust</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sz="4000" dirty="0" smtClean="0"/>
              <a:t>Do we trust always?</a:t>
            </a:r>
          </a:p>
          <a:p>
            <a:pPr lvl="1"/>
            <a:r>
              <a:rPr lang="en-US" sz="3600" dirty="0" smtClean="0"/>
              <a:t>Many of us would have gotten anxious and started planning long before the water dried up.</a:t>
            </a:r>
          </a:p>
          <a:p>
            <a:pPr lvl="1"/>
            <a:r>
              <a:rPr lang="en-US" sz="3600" dirty="0" smtClean="0"/>
              <a:t>The problem is our worry </a:t>
            </a:r>
            <a:r>
              <a:rPr lang="en-US" sz="3600" dirty="0" smtClean="0"/>
              <a:t>becomes</a:t>
            </a:r>
            <a:r>
              <a:rPr lang="en-US" sz="3600" dirty="0" smtClean="0"/>
              <a:t> </a:t>
            </a:r>
            <a:r>
              <a:rPr lang="en-US" sz="3600" dirty="0" smtClean="0"/>
              <a:t>a lack of faith.</a:t>
            </a:r>
          </a:p>
          <a:p>
            <a:pPr lvl="1"/>
            <a:r>
              <a:rPr lang="en-US" sz="3600" dirty="0" smtClean="0"/>
              <a:t>In anxiety we aren’t allowing God to be God.  </a:t>
            </a:r>
            <a:r>
              <a:rPr lang="en-US" sz="3600" b="1" i="1" dirty="0" smtClean="0">
                <a:solidFill>
                  <a:srgbClr val="05AB0D"/>
                </a:solidFill>
                <a:effectLst>
                  <a:outerShdw blurRad="38100" dist="38100" dir="2700000" algn="tl">
                    <a:srgbClr val="000000"/>
                  </a:outerShdw>
                </a:effectLst>
              </a:rPr>
              <a:t>Ps. 37:5</a:t>
            </a:r>
            <a:endParaRPr lang="en-US" sz="3600" b="1" i="1" dirty="0">
              <a:solidFill>
                <a:srgbClr val="05AB0D"/>
              </a:solidFill>
              <a:effectLst>
                <a:outerShdw blurRad="38100" dist="38100" dir="2700000" algn="tl">
                  <a:srgbClr val="000000"/>
                </a:outerShdw>
              </a:effectLst>
            </a:endParaRPr>
          </a:p>
        </p:txBody>
      </p:sp>
      <p:sp>
        <p:nvSpPr>
          <p:cNvPr id="6" name="Rectangle 5"/>
          <p:cNvSpPr/>
          <p:nvPr/>
        </p:nvSpPr>
        <p:spPr>
          <a:xfrm>
            <a:off x="966355" y="4572000"/>
            <a:ext cx="7315200" cy="19050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dirty="0" smtClean="0">
                <a:effectLst>
                  <a:outerShdw blurRad="38100" dist="38100" dir="2700000" algn="tl">
                    <a:srgbClr val="000000">
                      <a:alpha val="43137"/>
                    </a:srgbClr>
                  </a:outerShdw>
                </a:effectLst>
              </a:rPr>
              <a:t>“The beginning of anxiety is the end of faith, and the beginning of true faith is the end of anxiety.” – George Mueller </a:t>
            </a:r>
          </a:p>
        </p:txBody>
      </p:sp>
      <p:sp>
        <p:nvSpPr>
          <p:cNvPr id="7" name="Rectangle 6"/>
          <p:cNvSpPr/>
          <p:nvPr/>
        </p:nvSpPr>
        <p:spPr>
          <a:xfrm>
            <a:off x="852055" y="5687291"/>
            <a:ext cx="7543800" cy="1143000"/>
          </a:xfrm>
          <a:prstGeom prst="rect">
            <a:avLst/>
          </a:prstGeom>
          <a:solidFill>
            <a:srgbClr val="05AB0D"/>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b="1" i="1" dirty="0">
                <a:solidFill>
                  <a:schemeClr val="bg1"/>
                </a:solidFill>
                <a:effectLst>
                  <a:outerShdw blurRad="38100" dist="38100" dir="2700000" algn="tl">
                    <a:srgbClr val="000000"/>
                  </a:outerShdw>
                </a:effectLst>
              </a:rPr>
              <a:t>Ps. 37:5 </a:t>
            </a:r>
            <a:r>
              <a:rPr lang="en-US" sz="3000" dirty="0">
                <a:solidFill>
                  <a:schemeClr val="bg1"/>
                </a:solidFill>
                <a:effectLst>
                  <a:outerShdw blurRad="38100" dist="38100" dir="2700000" algn="tl">
                    <a:srgbClr val="000000"/>
                  </a:outerShdw>
                </a:effectLst>
              </a:rPr>
              <a:t>“Commit thy way unto the LORD; trust also in him; and he shall bring it to pass.” </a:t>
            </a:r>
            <a:endParaRPr lang="en-US" sz="3000" dirty="0" smtClean="0">
              <a:effectLst>
                <a:outerShdw blurRad="38100" dist="38100" dir="2700000" algn="tl">
                  <a:srgbClr val="000000"/>
                </a:outerShdw>
              </a:effectLst>
            </a:endParaRPr>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6"/>
                                        </p:tgtEl>
                                        <p:attrNameLst>
                                          <p:attrName>ppt_w</p:attrName>
                                        </p:attrNameLst>
                                      </p:cBhvr>
                                      <p:tavLst>
                                        <p:tav tm="0">
                                          <p:val>
                                            <p:strVal val="ppt_w"/>
                                          </p:val>
                                        </p:tav>
                                        <p:tav tm="100000">
                                          <p:val>
                                            <p:fltVal val="0"/>
                                          </p:val>
                                        </p:tav>
                                      </p:tavLst>
                                    </p:anim>
                                    <p:anim calcmode="lin" valueType="num">
                                      <p:cBhvr>
                                        <p:cTn id="27" dur="500"/>
                                        <p:tgtEl>
                                          <p:spTgt spid="6"/>
                                        </p:tgtEl>
                                        <p:attrNameLst>
                                          <p:attrName>ppt_h</p:attrName>
                                        </p:attrNameLst>
                                      </p:cBhvr>
                                      <p:tavLst>
                                        <p:tav tm="0">
                                          <p:val>
                                            <p:strVal val="ppt_h"/>
                                          </p:val>
                                        </p:tav>
                                        <p:tav tm="100000">
                                          <p:val>
                                            <p:fltVal val="0"/>
                                          </p:val>
                                        </p:tav>
                                      </p:tavLst>
                                    </p:anim>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4" presetClass="entr" presetSubtype="1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When are we to trust</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000" dirty="0" smtClean="0"/>
              <a:t>How to always trust in God.</a:t>
            </a:r>
          </a:p>
          <a:p>
            <a:pPr lvl="1"/>
            <a:r>
              <a:rPr lang="en-US" sz="3600" dirty="0" smtClean="0"/>
              <a:t>Remember where you are.</a:t>
            </a:r>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farm9.staticflickr.com/8490/8252055519_596d87700e_z.jpg"/>
          <p:cNvPicPr>
            <a:picLocks noChangeAspect="1" noChangeArrowheads="1"/>
          </p:cNvPicPr>
          <p:nvPr/>
        </p:nvPicPr>
        <p:blipFill>
          <a:blip r:embed="rId3" cstate="print"/>
          <a:srcRect/>
          <a:stretch>
            <a:fillRect/>
          </a:stretch>
        </p:blipFill>
        <p:spPr bwMode="auto">
          <a:xfrm>
            <a:off x="-1" y="1"/>
            <a:ext cx="10254951" cy="6858000"/>
          </a:xfrm>
          <a:prstGeom prst="rect">
            <a:avLst/>
          </a:prstGeom>
          <a:noFill/>
        </p:spPr>
      </p:pic>
      <p:sp>
        <p:nvSpPr>
          <p:cNvPr id="6" name="TextBox 5"/>
          <p:cNvSpPr txBox="1"/>
          <p:nvPr/>
        </p:nvSpPr>
        <p:spPr>
          <a:xfrm>
            <a:off x="0" y="152400"/>
            <a:ext cx="6858000" cy="2862322"/>
          </a:xfrm>
          <a:prstGeom prst="rect">
            <a:avLst/>
          </a:prstGeom>
          <a:noFill/>
        </p:spPr>
        <p:txBody>
          <a:bodyPr wrap="square" rtlCol="0">
            <a:spAutoFit/>
          </a:bodyPr>
          <a:lstStyle/>
          <a:p>
            <a:pPr marL="0" lvl="3" algn="ctr"/>
            <a:r>
              <a:rPr lang="en-US" sz="4800" b="1" i="1" dirty="0" smtClean="0">
                <a:effectLst>
                  <a:outerShdw blurRad="38100" dist="38100" dir="2700000" algn="tl">
                    <a:srgbClr val="000000">
                      <a:alpha val="43137"/>
                    </a:srgbClr>
                  </a:outerShdw>
                </a:effectLst>
                <a:latin typeface="Garamond" pitchFamily="18" charset="0"/>
                <a:ea typeface="Aegyptus" pitchFamily="18" charset="0"/>
                <a:cs typeface="Arial" pitchFamily="34" charset="0"/>
              </a:rPr>
              <a:t>“</a:t>
            </a:r>
            <a:r>
              <a:rPr lang="en-US" sz="4400" b="1" i="1" dirty="0" smtClean="0">
                <a:effectLst>
                  <a:outerShdw blurRad="38100" dist="38100" dir="2700000" algn="tl">
                    <a:srgbClr val="000000">
                      <a:alpha val="43137"/>
                    </a:srgbClr>
                  </a:outerShdw>
                </a:effectLst>
                <a:latin typeface="Garamond" pitchFamily="18" charset="0"/>
                <a:ea typeface="Aegyptus" pitchFamily="18" charset="0"/>
                <a:cs typeface="Arial" pitchFamily="34" charset="0"/>
              </a:rPr>
              <a:t>The eagle that soars in the upper air does not worry itself as to how it is to cross rivers.”</a:t>
            </a:r>
            <a:endParaRPr lang="en-US" sz="4800" b="1" i="1" dirty="0" smtClean="0">
              <a:effectLst>
                <a:outerShdw blurRad="38100" dist="38100" dir="2700000" algn="tl">
                  <a:srgbClr val="000000">
                    <a:alpha val="43137"/>
                  </a:srgbClr>
                </a:outerShdw>
              </a:effectLst>
              <a:latin typeface="Garamond" pitchFamily="18" charset="0"/>
              <a:ea typeface="Aegyptus" pitchFamily="18"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When are we to trust</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000" dirty="0" smtClean="0"/>
              <a:t>How to always trust in God.</a:t>
            </a:r>
          </a:p>
          <a:p>
            <a:pPr lvl="1"/>
            <a:r>
              <a:rPr lang="en-US" sz="3600" dirty="0" smtClean="0"/>
              <a:t>Remember where you are.</a:t>
            </a:r>
          </a:p>
          <a:p>
            <a:pPr lvl="1"/>
            <a:r>
              <a:rPr lang="en-US" sz="3600" dirty="0" smtClean="0"/>
              <a:t>We are children of God raised to sit in heavenly places.  </a:t>
            </a:r>
            <a:r>
              <a:rPr lang="en-US" sz="3600" b="1" i="1" dirty="0" smtClean="0">
                <a:solidFill>
                  <a:srgbClr val="05AB0D"/>
                </a:solidFill>
                <a:effectLst>
                  <a:outerShdw blurRad="38100" dist="38100" dir="2700000" algn="tl">
                    <a:srgbClr val="000000"/>
                  </a:outerShdw>
                </a:effectLst>
              </a:rPr>
              <a:t>Eph. 2:6-7</a:t>
            </a:r>
          </a:p>
          <a:p>
            <a:pPr lvl="1"/>
            <a:r>
              <a:rPr lang="en-US" sz="3600" dirty="0" smtClean="0"/>
              <a:t>This should change our perspective.</a:t>
            </a:r>
            <a:endParaRPr lang="en-US" sz="3600" dirty="0"/>
          </a:p>
        </p:txBody>
      </p:sp>
      <p:sp>
        <p:nvSpPr>
          <p:cNvPr id="6" name="Rectangle 5"/>
          <p:cNvSpPr/>
          <p:nvPr/>
        </p:nvSpPr>
        <p:spPr>
          <a:xfrm>
            <a:off x="1295400" y="3810000"/>
            <a:ext cx="6553200" cy="2819400"/>
          </a:xfrm>
          <a:prstGeom prst="rect">
            <a:avLst/>
          </a:prstGeom>
          <a:solidFill>
            <a:srgbClr val="05AB0D"/>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b="1" i="1" dirty="0">
                <a:solidFill>
                  <a:schemeClr val="bg1"/>
                </a:solidFill>
                <a:effectLst>
                  <a:outerShdw blurRad="38100" dist="38100" dir="2700000" algn="tl">
                    <a:srgbClr val="000000"/>
                  </a:outerShdw>
                </a:effectLst>
              </a:rPr>
              <a:t>Eph. 2:6-7 </a:t>
            </a:r>
            <a:r>
              <a:rPr lang="en-US" sz="3000" dirty="0">
                <a:solidFill>
                  <a:schemeClr val="bg1"/>
                </a:solidFill>
                <a:effectLst>
                  <a:outerShdw blurRad="38100" dist="38100" dir="2700000" algn="tl">
                    <a:srgbClr val="000000"/>
                  </a:outerShdw>
                </a:effectLst>
              </a:rPr>
              <a:t>“ and raised us up with Him, and seated us with Him in the heavenly places in Christ Jesus,  (7)  so that in the ages to come He might show the surpassing riches of His grace in kindness toward us in Christ Jesus.”</a:t>
            </a:r>
            <a:endParaRPr lang="en-US" sz="3000" dirty="0" smtClean="0">
              <a:effectLst>
                <a:outerShdw blurRad="38100" dist="38100" dir="2700000" algn="tl">
                  <a:srgbClr val="000000"/>
                </a:outerShdw>
              </a:effectLst>
            </a:endParaRPr>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1"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farm9.staticflickr.com/8490/8252055519_596d87700e_z.jpg"/>
          <p:cNvPicPr>
            <a:picLocks noChangeAspect="1" noChangeArrowheads="1"/>
          </p:cNvPicPr>
          <p:nvPr/>
        </p:nvPicPr>
        <p:blipFill>
          <a:blip r:embed="rId3" cstate="print"/>
          <a:srcRect/>
          <a:stretch>
            <a:fillRect/>
          </a:stretch>
        </p:blipFill>
        <p:spPr bwMode="auto">
          <a:xfrm>
            <a:off x="-1" y="1"/>
            <a:ext cx="10254951" cy="6858000"/>
          </a:xfrm>
          <a:prstGeom prst="rect">
            <a:avLst/>
          </a:prstGeom>
          <a:noFill/>
        </p:spPr>
      </p:pic>
      <p:sp>
        <p:nvSpPr>
          <p:cNvPr id="6" name="TextBox 5"/>
          <p:cNvSpPr txBox="1"/>
          <p:nvPr/>
        </p:nvSpPr>
        <p:spPr>
          <a:xfrm>
            <a:off x="0" y="152400"/>
            <a:ext cx="6858000" cy="2708434"/>
          </a:xfrm>
          <a:prstGeom prst="rect">
            <a:avLst/>
          </a:prstGeom>
          <a:noFill/>
        </p:spPr>
        <p:txBody>
          <a:bodyPr wrap="square" rtlCol="0">
            <a:spAutoFit/>
          </a:bodyPr>
          <a:lstStyle/>
          <a:p>
            <a:pPr marL="0" lvl="3" algn="ctr"/>
            <a:r>
              <a:rPr lang="en-US" sz="3400" b="1" i="1" dirty="0" smtClean="0">
                <a:solidFill>
                  <a:prstClr val="black"/>
                </a:solidFill>
                <a:effectLst>
                  <a:outerShdw blurRad="38100" dist="38100" dir="2700000" algn="tl">
                    <a:srgbClr val="000000">
                      <a:alpha val="43137"/>
                    </a:srgbClr>
                  </a:outerShdw>
                </a:effectLst>
                <a:latin typeface="Garamond" pitchFamily="18" charset="0"/>
                <a:ea typeface="Aegyptus" pitchFamily="18" charset="0"/>
                <a:cs typeface="Arial" pitchFamily="34" charset="0"/>
              </a:rPr>
              <a:t>Ps. </a:t>
            </a:r>
            <a:r>
              <a:rPr lang="en-US" sz="3400" b="1" i="1" dirty="0">
                <a:solidFill>
                  <a:prstClr val="black"/>
                </a:solidFill>
                <a:effectLst>
                  <a:outerShdw blurRad="38100" dist="38100" dir="2700000" algn="tl">
                    <a:srgbClr val="000000">
                      <a:alpha val="43137"/>
                    </a:srgbClr>
                  </a:outerShdw>
                </a:effectLst>
                <a:latin typeface="Garamond" pitchFamily="18" charset="0"/>
                <a:ea typeface="Aegyptus" pitchFamily="18" charset="0"/>
                <a:cs typeface="Arial" pitchFamily="34" charset="0"/>
              </a:rPr>
              <a:t>121:1-2 </a:t>
            </a:r>
            <a:r>
              <a:rPr lang="en-US" sz="3400" b="1" i="1" dirty="0" smtClean="0">
                <a:solidFill>
                  <a:prstClr val="black"/>
                </a:solidFill>
                <a:effectLst>
                  <a:outerShdw blurRad="38100" dist="38100" dir="2700000" algn="tl">
                    <a:srgbClr val="000000">
                      <a:alpha val="43137"/>
                    </a:srgbClr>
                  </a:outerShdw>
                </a:effectLst>
                <a:latin typeface="Garamond" pitchFamily="18" charset="0"/>
                <a:ea typeface="Aegyptus" pitchFamily="18" charset="0"/>
                <a:cs typeface="Arial" pitchFamily="34" charset="0"/>
              </a:rPr>
              <a:t>I </a:t>
            </a:r>
            <a:r>
              <a:rPr lang="en-US" sz="3400" b="1" i="1" dirty="0">
                <a:solidFill>
                  <a:prstClr val="black"/>
                </a:solidFill>
                <a:effectLst>
                  <a:outerShdw blurRad="38100" dist="38100" dir="2700000" algn="tl">
                    <a:srgbClr val="000000">
                      <a:alpha val="43137"/>
                    </a:srgbClr>
                  </a:outerShdw>
                </a:effectLst>
                <a:latin typeface="Garamond" pitchFamily="18" charset="0"/>
                <a:ea typeface="Aegyptus" pitchFamily="18" charset="0"/>
                <a:cs typeface="Arial" pitchFamily="34" charset="0"/>
              </a:rPr>
              <a:t>will lift up my eyes to the mountains; From where shall my help come?  (2)  My help comes from the LORD, Who made heaven and earth.</a:t>
            </a:r>
            <a:endParaRPr lang="en-US" sz="3400" b="1" i="1" dirty="0" smtClean="0">
              <a:solidFill>
                <a:prstClr val="black"/>
              </a:solidFill>
              <a:effectLst>
                <a:outerShdw blurRad="38100" dist="38100" dir="2700000" algn="tl">
                  <a:srgbClr val="000000">
                    <a:alpha val="43137"/>
                  </a:srgbClr>
                </a:outerShdw>
              </a:effectLst>
              <a:latin typeface="Garamond" pitchFamily="18" charset="0"/>
              <a:ea typeface="Aegyptus" pitchFamily="18" charset="0"/>
              <a:cs typeface="Arial" pitchFamily="34" charset="0"/>
            </a:endParaRPr>
          </a:p>
        </p:txBody>
      </p:sp>
    </p:spTree>
    <p:extLst>
      <p:ext uri="{BB962C8B-B14F-4D97-AF65-F5344CB8AC3E}">
        <p14:creationId xmlns:p14="http://schemas.microsoft.com/office/powerpoint/2010/main" val="1938568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ongwriterstipjar.files.wordpress.com/2008/10/dry-riverb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0629" y="4419600"/>
            <a:ext cx="7772400" cy="1927225"/>
          </a:xfrm>
        </p:spPr>
        <p:txBody>
          <a:bodyPr>
            <a:noAutofit/>
          </a:bodyPr>
          <a:lstStyle/>
          <a:p>
            <a:pPr algn="l">
              <a:lnSpc>
                <a:spcPct val="90000"/>
              </a:lnSpc>
            </a:pPr>
            <a:r>
              <a:rPr lang="en-US" sz="4000" dirty="0" smtClean="0">
                <a:solidFill>
                  <a:srgbClr val="040910"/>
                </a:solidFill>
                <a:effectLst>
                  <a:outerShdw blurRad="38100" dist="38100" dir="2700000" algn="tl">
                    <a:srgbClr val="000000">
                      <a:alpha val="43137"/>
                    </a:srgbClr>
                  </a:outerShdw>
                </a:effectLst>
                <a:latin typeface="Ringbearer" pitchFamily="18" charset="0"/>
                <a:cs typeface="Times New Roman" pitchFamily="18" charset="0"/>
              </a:rPr>
              <a:t>When the </a:t>
            </a:r>
            <a:r>
              <a:rPr lang="en-US" sz="4800" dirty="0" smtClean="0">
                <a:solidFill>
                  <a:srgbClr val="040910"/>
                </a:solidFill>
                <a:effectLst>
                  <a:outerShdw blurRad="38100" dist="38100" dir="2700000" algn="tl">
                    <a:srgbClr val="000000">
                      <a:alpha val="43137"/>
                    </a:srgbClr>
                  </a:outerShdw>
                </a:effectLst>
                <a:latin typeface="Ringbearer" pitchFamily="18" charset="0"/>
              </a:rPr>
              <a:t/>
            </a:r>
            <a:br>
              <a:rPr lang="en-US" sz="4800" dirty="0" smtClean="0">
                <a:solidFill>
                  <a:srgbClr val="040910"/>
                </a:solidFill>
                <a:effectLst>
                  <a:outerShdw blurRad="38100" dist="38100" dir="2700000" algn="tl">
                    <a:srgbClr val="000000">
                      <a:alpha val="43137"/>
                    </a:srgbClr>
                  </a:outerShdw>
                </a:effectLst>
                <a:latin typeface="Ringbearer" pitchFamily="18" charset="0"/>
              </a:rPr>
            </a:br>
            <a:r>
              <a:rPr lang="en-US" sz="8000" b="1" dirty="0" smtClean="0">
                <a:solidFill>
                  <a:srgbClr val="040910"/>
                </a:solidFill>
                <a:effectLst>
                  <a:outerShdw blurRad="38100" dist="38100" dir="2700000" algn="tl">
                    <a:srgbClr val="000000">
                      <a:alpha val="43137"/>
                    </a:srgbClr>
                  </a:outerShdw>
                </a:effectLst>
                <a:latin typeface="Ringbearer" pitchFamily="18" charset="0"/>
              </a:rPr>
              <a:t>Brook </a:t>
            </a:r>
            <a:br>
              <a:rPr lang="en-US" sz="8000" b="1" dirty="0" smtClean="0">
                <a:solidFill>
                  <a:srgbClr val="040910"/>
                </a:solidFill>
                <a:effectLst>
                  <a:outerShdw blurRad="38100" dist="38100" dir="2700000" algn="tl">
                    <a:srgbClr val="000000">
                      <a:alpha val="43137"/>
                    </a:srgbClr>
                  </a:outerShdw>
                </a:effectLst>
                <a:latin typeface="Ringbearer" pitchFamily="18" charset="0"/>
              </a:rPr>
            </a:br>
            <a:r>
              <a:rPr lang="en-US" sz="8000" b="1" dirty="0" smtClean="0">
                <a:solidFill>
                  <a:srgbClr val="040910"/>
                </a:solidFill>
                <a:effectLst>
                  <a:outerShdw blurRad="38100" dist="38100" dir="2700000" algn="tl">
                    <a:srgbClr val="000000">
                      <a:alpha val="43137"/>
                    </a:srgbClr>
                  </a:outerShdw>
                </a:effectLst>
                <a:latin typeface="Ringbearer" pitchFamily="18" charset="0"/>
              </a:rPr>
              <a:t>Dries Up</a:t>
            </a:r>
            <a:endParaRPr lang="en-US" sz="8000" b="1" dirty="0">
              <a:solidFill>
                <a:srgbClr val="040910"/>
              </a:solidFill>
              <a:effectLst>
                <a:outerShdw blurRad="38100" dist="38100" dir="2700000" algn="tl">
                  <a:srgbClr val="000000">
                    <a:alpha val="43137"/>
                  </a:srgbClr>
                </a:outerShdw>
              </a:effectLst>
              <a:latin typeface="Ringbearer" pitchFamily="18" charset="0"/>
            </a:endParaRPr>
          </a:p>
        </p:txBody>
      </p:sp>
      <p:sp>
        <p:nvSpPr>
          <p:cNvPr id="3" name="Subtitle 2"/>
          <p:cNvSpPr>
            <a:spLocks noGrp="1"/>
          </p:cNvSpPr>
          <p:nvPr>
            <p:ph type="subTitle" idx="1"/>
          </p:nvPr>
        </p:nvSpPr>
        <p:spPr>
          <a:xfrm>
            <a:off x="6019800" y="152400"/>
            <a:ext cx="3124200" cy="685800"/>
          </a:xfrm>
        </p:spPr>
        <p:txBody>
          <a:bodyPr>
            <a:normAutofit/>
          </a:bodyPr>
          <a:lstStyle/>
          <a:p>
            <a:r>
              <a:rPr lang="en-US" dirty="0" smtClean="0">
                <a:solidFill>
                  <a:schemeClr val="tx2">
                    <a:lumMod val="50000"/>
                  </a:schemeClr>
                </a:solidFill>
                <a:effectLst>
                  <a:outerShdw blurRad="38100" dist="38100" dir="2700000" algn="tl">
                    <a:srgbClr val="000000">
                      <a:alpha val="43137"/>
                    </a:srgbClr>
                  </a:outerShdw>
                </a:effectLst>
                <a:latin typeface="Ringbearer" pitchFamily="18" charset="0"/>
              </a:rPr>
              <a:t>1 Kings 17</a:t>
            </a:r>
            <a:r>
              <a:rPr lang="en-US"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dirty="0" smtClean="0">
                <a:solidFill>
                  <a:schemeClr val="tx2">
                    <a:lumMod val="50000"/>
                  </a:schemeClr>
                </a:solidFill>
                <a:effectLst>
                  <a:outerShdw blurRad="38100" dist="38100" dir="2700000" algn="tl">
                    <a:srgbClr val="000000">
                      <a:alpha val="43137"/>
                    </a:srgbClr>
                  </a:outerShdw>
                </a:effectLst>
                <a:latin typeface="Ringbearer" pitchFamily="18" charset="0"/>
              </a:rPr>
              <a:t> 1</a:t>
            </a:r>
            <a:r>
              <a:rPr lang="en-US"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US" dirty="0" smtClean="0">
                <a:solidFill>
                  <a:schemeClr val="tx2">
                    <a:lumMod val="50000"/>
                  </a:schemeClr>
                </a:solidFill>
                <a:effectLst>
                  <a:outerShdw blurRad="38100" dist="38100" dir="2700000" algn="tl">
                    <a:srgbClr val="000000">
                      <a:alpha val="43137"/>
                    </a:srgbClr>
                  </a:outerShdw>
                </a:effectLst>
                <a:latin typeface="Ringbearer" pitchFamily="18" charset="0"/>
              </a:rPr>
              <a:t>9</a:t>
            </a:r>
            <a:endParaRPr lang="en-US" dirty="0">
              <a:solidFill>
                <a:schemeClr val="tx2">
                  <a:lumMod val="50000"/>
                </a:schemeClr>
              </a:solidFill>
              <a:effectLst>
                <a:outerShdw blurRad="38100" dist="38100" dir="2700000" algn="tl">
                  <a:srgbClr val="000000">
                    <a:alpha val="43137"/>
                  </a:srgbClr>
                </a:outerShdw>
              </a:effectLst>
              <a:latin typeface="Ringbearer" pitchFamily="18" charset="0"/>
            </a:endParaRPr>
          </a:p>
        </p:txBody>
      </p:sp>
    </p:spTree>
    <p:extLst>
      <p:ext uri="{BB962C8B-B14F-4D97-AF65-F5344CB8AC3E}">
        <p14:creationId xmlns:p14="http://schemas.microsoft.com/office/powerpoint/2010/main" val="23633065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smtClean="0">
                <a:solidFill>
                  <a:srgbClr val="361B00"/>
                </a:solidFill>
                <a:latin typeface="Ringbearer" pitchFamily="18" charset="0"/>
              </a:rPr>
              <a:t>What are we to trust </a:t>
            </a:r>
            <a:r>
              <a:rPr lang="en-US" sz="5400" dirty="0" smtClean="0">
                <a:solidFill>
                  <a:srgbClr val="361B00"/>
                </a:solidFill>
                <a:latin typeface="Ringbearer" pitchFamily="18" charset="0"/>
              </a:rPr>
              <a:t>in</a:t>
            </a:r>
            <a:r>
              <a:rPr lang="en-US" sz="5400" dirty="0" smtClean="0">
                <a:solidFill>
                  <a:srgbClr val="361B00"/>
                </a:solidFill>
                <a:latin typeface="Sylfaen" panose="010A0502050306030303" pitchFamily="18" charset="0"/>
              </a:rPr>
              <a:t>?</a:t>
            </a:r>
            <a:endParaRPr lang="en-US" sz="5400" dirty="0">
              <a:solidFill>
                <a:srgbClr val="361B00"/>
              </a:solidFill>
              <a:latin typeface="Sylfaen" panose="010A0502050306030303"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400" dirty="0" smtClean="0"/>
              <a:t>God provides…</a:t>
            </a:r>
          </a:p>
          <a:p>
            <a:pPr lvl="1"/>
            <a:r>
              <a:rPr lang="en-US" sz="4000" dirty="0" smtClean="0"/>
              <a:t>Protection for </a:t>
            </a:r>
            <a:r>
              <a:rPr lang="en-US" sz="4000" dirty="0" smtClean="0"/>
              <a:t>Elijah</a:t>
            </a:r>
            <a:endParaRPr lang="en-US" sz="4000" dirty="0" smtClean="0"/>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707" r="19596" b="33610"/>
          <a:stretch/>
        </p:blipFill>
        <p:spPr>
          <a:xfrm>
            <a:off x="0" y="-117172"/>
            <a:ext cx="9144000" cy="7030310"/>
          </a:xfrm>
        </p:spPr>
      </p:pic>
      <p:sp>
        <p:nvSpPr>
          <p:cNvPr id="6" name="Freeform 5"/>
          <p:cNvSpPr/>
          <p:nvPr/>
        </p:nvSpPr>
        <p:spPr>
          <a:xfrm>
            <a:off x="3276600" y="3048000"/>
            <a:ext cx="4398818" cy="685800"/>
          </a:xfrm>
          <a:custGeom>
            <a:avLst/>
            <a:gdLst>
              <a:gd name="connsiteX0" fmla="*/ 0 w 4599709"/>
              <a:gd name="connsiteY0" fmla="*/ 803564 h 803564"/>
              <a:gd name="connsiteX1" fmla="*/ 110836 w 4599709"/>
              <a:gd name="connsiteY1" fmla="*/ 775855 h 803564"/>
              <a:gd name="connsiteX2" fmla="*/ 193964 w 4599709"/>
              <a:gd name="connsiteY2" fmla="*/ 734291 h 803564"/>
              <a:gd name="connsiteX3" fmla="*/ 235527 w 4599709"/>
              <a:gd name="connsiteY3" fmla="*/ 706582 h 803564"/>
              <a:gd name="connsiteX4" fmla="*/ 290946 w 4599709"/>
              <a:gd name="connsiteY4" fmla="*/ 692727 h 803564"/>
              <a:gd name="connsiteX5" fmla="*/ 332509 w 4599709"/>
              <a:gd name="connsiteY5" fmla="*/ 678873 h 803564"/>
              <a:gd name="connsiteX6" fmla="*/ 387927 w 4599709"/>
              <a:gd name="connsiteY6" fmla="*/ 665018 h 803564"/>
              <a:gd name="connsiteX7" fmla="*/ 471055 w 4599709"/>
              <a:gd name="connsiteY7" fmla="*/ 637309 h 803564"/>
              <a:gd name="connsiteX8" fmla="*/ 554182 w 4599709"/>
              <a:gd name="connsiteY8" fmla="*/ 609600 h 803564"/>
              <a:gd name="connsiteX9" fmla="*/ 595746 w 4599709"/>
              <a:gd name="connsiteY9" fmla="*/ 595745 h 803564"/>
              <a:gd name="connsiteX10" fmla="*/ 678873 w 4599709"/>
              <a:gd name="connsiteY10" fmla="*/ 581891 h 803564"/>
              <a:gd name="connsiteX11" fmla="*/ 831273 w 4599709"/>
              <a:gd name="connsiteY11" fmla="*/ 540327 h 803564"/>
              <a:gd name="connsiteX12" fmla="*/ 983673 w 4599709"/>
              <a:gd name="connsiteY12" fmla="*/ 498764 h 803564"/>
              <a:gd name="connsiteX13" fmla="*/ 1288473 w 4599709"/>
              <a:gd name="connsiteY13" fmla="*/ 484909 h 803564"/>
              <a:gd name="connsiteX14" fmla="*/ 1413164 w 4599709"/>
              <a:gd name="connsiteY14" fmla="*/ 471055 h 803564"/>
              <a:gd name="connsiteX15" fmla="*/ 1454727 w 4599709"/>
              <a:gd name="connsiteY15" fmla="*/ 457200 h 803564"/>
              <a:gd name="connsiteX16" fmla="*/ 1939636 w 4599709"/>
              <a:gd name="connsiteY16" fmla="*/ 429491 h 803564"/>
              <a:gd name="connsiteX17" fmla="*/ 2064327 w 4599709"/>
              <a:gd name="connsiteY17" fmla="*/ 401782 h 803564"/>
              <a:gd name="connsiteX18" fmla="*/ 2175164 w 4599709"/>
              <a:gd name="connsiteY18" fmla="*/ 374073 h 803564"/>
              <a:gd name="connsiteX19" fmla="*/ 2230582 w 4599709"/>
              <a:gd name="connsiteY19" fmla="*/ 360218 h 803564"/>
              <a:gd name="connsiteX20" fmla="*/ 2410691 w 4599709"/>
              <a:gd name="connsiteY20" fmla="*/ 332509 h 803564"/>
              <a:gd name="connsiteX21" fmla="*/ 2493818 w 4599709"/>
              <a:gd name="connsiteY21" fmla="*/ 304800 h 803564"/>
              <a:gd name="connsiteX22" fmla="*/ 2701636 w 4599709"/>
              <a:gd name="connsiteY22" fmla="*/ 263236 h 803564"/>
              <a:gd name="connsiteX23" fmla="*/ 2798618 w 4599709"/>
              <a:gd name="connsiteY23" fmla="*/ 235527 h 803564"/>
              <a:gd name="connsiteX24" fmla="*/ 2840182 w 4599709"/>
              <a:gd name="connsiteY24" fmla="*/ 221673 h 803564"/>
              <a:gd name="connsiteX25" fmla="*/ 2951018 w 4599709"/>
              <a:gd name="connsiteY25" fmla="*/ 207818 h 803564"/>
              <a:gd name="connsiteX26" fmla="*/ 3089564 w 4599709"/>
              <a:gd name="connsiteY26" fmla="*/ 180109 h 803564"/>
              <a:gd name="connsiteX27" fmla="*/ 3408218 w 4599709"/>
              <a:gd name="connsiteY27" fmla="*/ 166255 h 803564"/>
              <a:gd name="connsiteX28" fmla="*/ 3532909 w 4599709"/>
              <a:gd name="connsiteY28" fmla="*/ 152400 h 803564"/>
              <a:gd name="connsiteX29" fmla="*/ 3629891 w 4599709"/>
              <a:gd name="connsiteY29" fmla="*/ 138545 h 803564"/>
              <a:gd name="connsiteX30" fmla="*/ 3782291 w 4599709"/>
              <a:gd name="connsiteY30" fmla="*/ 124691 h 803564"/>
              <a:gd name="connsiteX31" fmla="*/ 4031673 w 4599709"/>
              <a:gd name="connsiteY31" fmla="*/ 138545 h 803564"/>
              <a:gd name="connsiteX32" fmla="*/ 4114800 w 4599709"/>
              <a:gd name="connsiteY32" fmla="*/ 166255 h 803564"/>
              <a:gd name="connsiteX33" fmla="*/ 4336473 w 4599709"/>
              <a:gd name="connsiteY33" fmla="*/ 152400 h 803564"/>
              <a:gd name="connsiteX34" fmla="*/ 4405746 w 4599709"/>
              <a:gd name="connsiteY34" fmla="*/ 96982 h 803564"/>
              <a:gd name="connsiteX35" fmla="*/ 4488873 w 4599709"/>
              <a:gd name="connsiteY35" fmla="*/ 69273 h 803564"/>
              <a:gd name="connsiteX36" fmla="*/ 4599709 w 4599709"/>
              <a:gd name="connsiteY36" fmla="*/ 41564 h 803564"/>
              <a:gd name="connsiteX37" fmla="*/ 4572000 w 4599709"/>
              <a:gd name="connsiteY37" fmla="*/ 0 h 80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99709" h="803564">
                <a:moveTo>
                  <a:pt x="0" y="803564"/>
                </a:moveTo>
                <a:cubicBezTo>
                  <a:pt x="26342" y="798295"/>
                  <a:pt x="82438" y="790054"/>
                  <a:pt x="110836" y="775855"/>
                </a:cubicBezTo>
                <a:cubicBezTo>
                  <a:pt x="218263" y="722141"/>
                  <a:pt x="89496" y="769112"/>
                  <a:pt x="193964" y="734291"/>
                </a:cubicBezTo>
                <a:cubicBezTo>
                  <a:pt x="207818" y="725055"/>
                  <a:pt x="220222" y="713141"/>
                  <a:pt x="235527" y="706582"/>
                </a:cubicBezTo>
                <a:cubicBezTo>
                  <a:pt x="253029" y="699081"/>
                  <a:pt x="272637" y="697958"/>
                  <a:pt x="290946" y="692727"/>
                </a:cubicBezTo>
                <a:cubicBezTo>
                  <a:pt x="304988" y="688715"/>
                  <a:pt x="318467" y="682885"/>
                  <a:pt x="332509" y="678873"/>
                </a:cubicBezTo>
                <a:cubicBezTo>
                  <a:pt x="350818" y="673642"/>
                  <a:pt x="369689" y="670489"/>
                  <a:pt x="387927" y="665018"/>
                </a:cubicBezTo>
                <a:cubicBezTo>
                  <a:pt x="415903" y="656625"/>
                  <a:pt x="443346" y="646545"/>
                  <a:pt x="471055" y="637309"/>
                </a:cubicBezTo>
                <a:lnTo>
                  <a:pt x="554182" y="609600"/>
                </a:lnTo>
                <a:cubicBezTo>
                  <a:pt x="568037" y="604982"/>
                  <a:pt x="581341" y="598146"/>
                  <a:pt x="595746" y="595745"/>
                </a:cubicBezTo>
                <a:lnTo>
                  <a:pt x="678873" y="581891"/>
                </a:lnTo>
                <a:cubicBezTo>
                  <a:pt x="930074" y="498157"/>
                  <a:pt x="615864" y="599075"/>
                  <a:pt x="831273" y="540327"/>
                </a:cubicBezTo>
                <a:cubicBezTo>
                  <a:pt x="891936" y="523782"/>
                  <a:pt x="921882" y="503341"/>
                  <a:pt x="983673" y="498764"/>
                </a:cubicBezTo>
                <a:cubicBezTo>
                  <a:pt x="1085100" y="491251"/>
                  <a:pt x="1186873" y="489527"/>
                  <a:pt x="1288473" y="484909"/>
                </a:cubicBezTo>
                <a:cubicBezTo>
                  <a:pt x="1330037" y="480291"/>
                  <a:pt x="1371914" y="477930"/>
                  <a:pt x="1413164" y="471055"/>
                </a:cubicBezTo>
                <a:cubicBezTo>
                  <a:pt x="1427569" y="468654"/>
                  <a:pt x="1440270" y="459265"/>
                  <a:pt x="1454727" y="457200"/>
                </a:cubicBezTo>
                <a:cubicBezTo>
                  <a:pt x="1582654" y="438924"/>
                  <a:pt x="1849642" y="433241"/>
                  <a:pt x="1939636" y="429491"/>
                </a:cubicBezTo>
                <a:cubicBezTo>
                  <a:pt x="2131644" y="381488"/>
                  <a:pt x="1835720" y="454537"/>
                  <a:pt x="2064327" y="401782"/>
                </a:cubicBezTo>
                <a:cubicBezTo>
                  <a:pt x="2101434" y="393219"/>
                  <a:pt x="2138218" y="383309"/>
                  <a:pt x="2175164" y="374073"/>
                </a:cubicBezTo>
                <a:cubicBezTo>
                  <a:pt x="2193637" y="369455"/>
                  <a:pt x="2211688" y="362580"/>
                  <a:pt x="2230582" y="360218"/>
                </a:cubicBezTo>
                <a:cubicBezTo>
                  <a:pt x="2282451" y="353735"/>
                  <a:pt x="2356981" y="347157"/>
                  <a:pt x="2410691" y="332509"/>
                </a:cubicBezTo>
                <a:cubicBezTo>
                  <a:pt x="2438870" y="324824"/>
                  <a:pt x="2464904" y="308931"/>
                  <a:pt x="2493818" y="304800"/>
                </a:cubicBezTo>
                <a:cubicBezTo>
                  <a:pt x="2575038" y="293197"/>
                  <a:pt x="2621465" y="289958"/>
                  <a:pt x="2701636" y="263236"/>
                </a:cubicBezTo>
                <a:cubicBezTo>
                  <a:pt x="2801292" y="230019"/>
                  <a:pt x="2676842" y="270320"/>
                  <a:pt x="2798618" y="235527"/>
                </a:cubicBezTo>
                <a:cubicBezTo>
                  <a:pt x="2812660" y="231515"/>
                  <a:pt x="2825814" y="224285"/>
                  <a:pt x="2840182" y="221673"/>
                </a:cubicBezTo>
                <a:cubicBezTo>
                  <a:pt x="2876814" y="215013"/>
                  <a:pt x="2914292" y="213939"/>
                  <a:pt x="2951018" y="207818"/>
                </a:cubicBezTo>
                <a:cubicBezTo>
                  <a:pt x="2997474" y="200075"/>
                  <a:pt x="3042512" y="182155"/>
                  <a:pt x="3089564" y="180109"/>
                </a:cubicBezTo>
                <a:lnTo>
                  <a:pt x="3408218" y="166255"/>
                </a:lnTo>
                <a:lnTo>
                  <a:pt x="3532909" y="152400"/>
                </a:lnTo>
                <a:cubicBezTo>
                  <a:pt x="3565312" y="148349"/>
                  <a:pt x="3597435" y="142151"/>
                  <a:pt x="3629891" y="138545"/>
                </a:cubicBezTo>
                <a:cubicBezTo>
                  <a:pt x="3680588" y="132912"/>
                  <a:pt x="3731491" y="129309"/>
                  <a:pt x="3782291" y="124691"/>
                </a:cubicBezTo>
                <a:cubicBezTo>
                  <a:pt x="3865418" y="129309"/>
                  <a:pt x="3949060" y="128218"/>
                  <a:pt x="4031673" y="138545"/>
                </a:cubicBezTo>
                <a:cubicBezTo>
                  <a:pt x="4060655" y="142168"/>
                  <a:pt x="4114800" y="166255"/>
                  <a:pt x="4114800" y="166255"/>
                </a:cubicBezTo>
                <a:cubicBezTo>
                  <a:pt x="4188691" y="161637"/>
                  <a:pt x="4262845" y="160151"/>
                  <a:pt x="4336473" y="152400"/>
                </a:cubicBezTo>
                <a:cubicBezTo>
                  <a:pt x="4421535" y="143446"/>
                  <a:pt x="4338350" y="139104"/>
                  <a:pt x="4405746" y="96982"/>
                </a:cubicBezTo>
                <a:cubicBezTo>
                  <a:pt x="4430514" y="81502"/>
                  <a:pt x="4461164" y="78509"/>
                  <a:pt x="4488873" y="69273"/>
                </a:cubicBezTo>
                <a:cubicBezTo>
                  <a:pt x="4552781" y="47970"/>
                  <a:pt x="4516107" y="58284"/>
                  <a:pt x="4599709" y="41564"/>
                </a:cubicBezTo>
                <a:lnTo>
                  <a:pt x="4572000" y="0"/>
                </a:lnTo>
              </a:path>
            </a:pathLst>
          </a:custGeom>
          <a:noFill/>
          <a:ln w="508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398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What are we to trust in</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400" dirty="0" smtClean="0"/>
              <a:t>God provides…</a:t>
            </a:r>
          </a:p>
          <a:p>
            <a:pPr lvl="1"/>
            <a:r>
              <a:rPr lang="en-US" sz="4000" dirty="0" smtClean="0"/>
              <a:t>Protection for Elijah</a:t>
            </a:r>
          </a:p>
          <a:p>
            <a:pPr lvl="1"/>
            <a:r>
              <a:rPr lang="en-US" sz="4000" dirty="0" smtClean="0"/>
              <a:t>For his physical needs</a:t>
            </a:r>
          </a:p>
          <a:p>
            <a:pPr lvl="1"/>
            <a:r>
              <a:rPr lang="en-US" sz="4000" dirty="0" smtClean="0"/>
              <a:t>Loss </a:t>
            </a:r>
            <a:endParaRPr lang="en-US" sz="4000" dirty="0"/>
          </a:p>
        </p:txBody>
      </p:sp>
    </p:spTree>
    <p:extLst>
      <p:ext uri="{BB962C8B-B14F-4D97-AF65-F5344CB8AC3E}">
        <p14:creationId xmlns:p14="http://schemas.microsoft.com/office/powerpoint/2010/main" val="182029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What are we to trust in</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4000" dirty="0" smtClean="0"/>
              <a:t>A test of the gift or the Giver</a:t>
            </a:r>
          </a:p>
          <a:p>
            <a:pPr lvl="1"/>
            <a:r>
              <a:rPr lang="en-US" sz="3600" dirty="0" smtClean="0"/>
              <a:t>There is a </a:t>
            </a:r>
            <a:r>
              <a:rPr lang="en-US" sz="3600" dirty="0" smtClean="0"/>
              <a:t>difference between trusting in the gift and trusting in the Giver.</a:t>
            </a:r>
          </a:p>
          <a:p>
            <a:pPr lvl="1"/>
            <a:r>
              <a:rPr lang="en-US" sz="3600" dirty="0" smtClean="0"/>
              <a:t>It is easy to trust as long as the gift is good.</a:t>
            </a:r>
          </a:p>
          <a:p>
            <a:pPr lvl="1"/>
            <a:r>
              <a:rPr lang="en-US" sz="3600" dirty="0" smtClean="0"/>
              <a:t>To trust in the gift is to seek God only for the good things He can give us.</a:t>
            </a:r>
            <a:endParaRPr lang="en-US" sz="3600" dirty="0"/>
          </a:p>
        </p:txBody>
      </p:sp>
      <p:sp>
        <p:nvSpPr>
          <p:cNvPr id="6" name="Rectangle 5"/>
          <p:cNvSpPr/>
          <p:nvPr/>
        </p:nvSpPr>
        <p:spPr>
          <a:xfrm>
            <a:off x="571500" y="5791200"/>
            <a:ext cx="8077200" cy="990600"/>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effectLst>
                  <a:outerShdw blurRad="38100" dist="38100" dir="2700000" algn="tl">
                    <a:srgbClr val="000000">
                      <a:alpha val="43137"/>
                    </a:srgbClr>
                  </a:outerShdw>
                </a:effectLst>
              </a:rPr>
              <a:t>“Unbelief sees God through circumstances.”  </a:t>
            </a:r>
            <a:r>
              <a:rPr lang="en-US" sz="2800" dirty="0" smtClean="0">
                <a:effectLst>
                  <a:outerShdw blurRad="38100" dist="38100" dir="2700000" algn="tl">
                    <a:srgbClr val="000000">
                      <a:alpha val="43137"/>
                    </a:srgbClr>
                  </a:outerShdw>
                </a:effectLst>
              </a:rPr>
              <a:t>Meyers</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a:solidFill>
                  <a:srgbClr val="361B00"/>
                </a:solidFill>
                <a:latin typeface="Ringbearer" pitchFamily="18" charset="0"/>
              </a:rPr>
              <a:t>What are we to trust in</a:t>
            </a:r>
            <a:r>
              <a:rPr lang="en-US" sz="5400" dirty="0">
                <a:solidFill>
                  <a:srgbClr val="361B00"/>
                </a:solidFill>
                <a:latin typeface="Sylfaen" panose="010A0502050306030303" pitchFamily="18" charset="0"/>
              </a:rPr>
              <a:t>?</a:t>
            </a:r>
            <a:endParaRPr lang="en-US" sz="5400" dirty="0">
              <a:solidFill>
                <a:srgbClr val="361B00"/>
              </a:solidFill>
              <a:latin typeface="Ringbearer" pitchFamily="18" charset="0"/>
            </a:endParaRPr>
          </a:p>
        </p:txBody>
      </p:sp>
      <p:sp>
        <p:nvSpPr>
          <p:cNvPr id="3" name="Content Placeholder 2"/>
          <p:cNvSpPr>
            <a:spLocks noGrp="1"/>
          </p:cNvSpPr>
          <p:nvPr>
            <p:ph idx="1"/>
          </p:nvPr>
        </p:nvSpPr>
        <p:spPr>
          <a:xfrm>
            <a:off x="457200" y="1295400"/>
            <a:ext cx="8305800" cy="4830763"/>
          </a:xfrm>
        </p:spPr>
        <p:txBody>
          <a:bodyPr>
            <a:normAutofit/>
          </a:bodyPr>
          <a:lstStyle/>
          <a:p>
            <a:r>
              <a:rPr lang="en-US" sz="4000" dirty="0" smtClean="0"/>
              <a:t>A test of the gift or the Giver</a:t>
            </a:r>
          </a:p>
          <a:p>
            <a:pPr lvl="1"/>
            <a:r>
              <a:rPr lang="en-US" sz="3600" dirty="0" smtClean="0"/>
              <a:t>Elijah trusted in the Giver.  </a:t>
            </a:r>
            <a:r>
              <a:rPr lang="en-US" sz="3600" b="1" i="1" dirty="0" smtClean="0">
                <a:solidFill>
                  <a:srgbClr val="05AB0D"/>
                </a:solidFill>
                <a:effectLst>
                  <a:outerShdw blurRad="38100" dist="38100" dir="2700000" algn="tl">
                    <a:srgbClr val="000000"/>
                  </a:outerShdw>
                </a:effectLst>
              </a:rPr>
              <a:t>Heb. 6:17-18</a:t>
            </a:r>
          </a:p>
          <a:p>
            <a:pPr lvl="1"/>
            <a:r>
              <a:rPr lang="en-US" sz="3600" dirty="0" smtClean="0"/>
              <a:t>We are to trust in the Word of God. </a:t>
            </a:r>
          </a:p>
          <a:p>
            <a:pPr lvl="1"/>
            <a:r>
              <a:rPr lang="en-US" sz="3600" dirty="0" smtClean="0"/>
              <a:t>Trust to know God is working for us because His word is true. </a:t>
            </a:r>
            <a:r>
              <a:rPr lang="en-US" sz="3600" b="1" i="1" dirty="0" smtClean="0">
                <a:solidFill>
                  <a:srgbClr val="05AB0D"/>
                </a:solidFill>
                <a:effectLst>
                  <a:outerShdw blurRad="38100" dist="38100" dir="2700000" algn="tl">
                    <a:srgbClr val="000000"/>
                  </a:outerShdw>
                </a:effectLst>
              </a:rPr>
              <a:t>Jas. 1:17; Rom. 8:28</a:t>
            </a:r>
            <a:endParaRPr lang="en-US" sz="3600" b="1" i="1" dirty="0">
              <a:solidFill>
                <a:srgbClr val="05AB0D"/>
              </a:solidFill>
              <a:effectLst>
                <a:outerShdw blurRad="38100" dist="38100" dir="2700000" algn="tl">
                  <a:srgbClr val="000000"/>
                </a:outerShdw>
              </a:effectLst>
            </a:endParaRPr>
          </a:p>
        </p:txBody>
      </p:sp>
      <p:sp>
        <p:nvSpPr>
          <p:cNvPr id="7" name="Rectangle 6"/>
          <p:cNvSpPr/>
          <p:nvPr/>
        </p:nvSpPr>
        <p:spPr>
          <a:xfrm>
            <a:off x="1905000" y="3120571"/>
            <a:ext cx="5410200" cy="1600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dirty="0" smtClean="0">
                <a:effectLst>
                  <a:outerShdw blurRad="38100" dist="38100" dir="2700000" algn="tl">
                    <a:srgbClr val="000000">
                      <a:alpha val="43137"/>
                    </a:srgbClr>
                  </a:outerShdw>
                </a:effectLst>
              </a:rPr>
              <a:t>“Faith is not a sense, nor sight, nor reason, but a taking God at His word.” – Evans </a:t>
            </a:r>
          </a:p>
        </p:txBody>
      </p:sp>
      <p:sp>
        <p:nvSpPr>
          <p:cNvPr id="8" name="Rectangle 7"/>
          <p:cNvSpPr/>
          <p:nvPr/>
        </p:nvSpPr>
        <p:spPr>
          <a:xfrm>
            <a:off x="876300" y="2701471"/>
            <a:ext cx="7391400" cy="4038600"/>
          </a:xfrm>
          <a:prstGeom prst="rect">
            <a:avLst/>
          </a:prstGeom>
          <a:solidFill>
            <a:srgbClr val="05AB0D"/>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b="1" i="1" dirty="0">
                <a:solidFill>
                  <a:schemeClr val="bg1"/>
                </a:solidFill>
                <a:effectLst>
                  <a:outerShdw blurRad="38100" dist="38100" dir="2700000" algn="tl">
                    <a:srgbClr val="000000"/>
                  </a:outerShdw>
                </a:effectLst>
              </a:rPr>
              <a:t>Heb. 6:17-18 </a:t>
            </a:r>
            <a:r>
              <a:rPr lang="en-US" sz="3000" dirty="0">
                <a:effectLst>
                  <a:outerShdw blurRad="38100" dist="38100" dir="2700000" algn="tl">
                    <a:srgbClr val="000000"/>
                  </a:outerShdw>
                </a:effectLst>
              </a:rPr>
              <a:t>“In the same way God, desiring even more to show to the heirs of the promise the unchangeableness of His purpose, interposed with an oath,  (18)  so that by two unchangeable things in which it is impossible for God to lie, we who have taken refuge would have strong encouragement to take hold of the hope set before us.”</a:t>
            </a:r>
            <a:endParaRPr lang="en-US" sz="3000" dirty="0" smtClean="0">
              <a:effectLst>
                <a:outerShdw blurRad="38100" dist="38100" dir="2700000" algn="tl">
                  <a:srgbClr val="000000"/>
                </a:outerShdw>
              </a:effectLst>
            </a:endParaRPr>
          </a:p>
        </p:txBody>
      </p:sp>
      <p:sp>
        <p:nvSpPr>
          <p:cNvPr id="9" name="Rectangle 8"/>
          <p:cNvSpPr/>
          <p:nvPr/>
        </p:nvSpPr>
        <p:spPr>
          <a:xfrm>
            <a:off x="13855" y="4398818"/>
            <a:ext cx="7086600" cy="2057400"/>
          </a:xfrm>
          <a:prstGeom prst="rect">
            <a:avLst/>
          </a:prstGeom>
          <a:solidFill>
            <a:srgbClr val="05AB0D"/>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b="1" i="1" dirty="0">
                <a:solidFill>
                  <a:schemeClr val="bg1"/>
                </a:solidFill>
                <a:effectLst>
                  <a:outerShdw blurRad="38100" dist="38100" dir="2700000" algn="tl">
                    <a:srgbClr val="000000"/>
                  </a:outerShdw>
                </a:effectLst>
              </a:rPr>
              <a:t>Jas. 1:17 </a:t>
            </a:r>
            <a:r>
              <a:rPr lang="en-US" sz="3000" dirty="0">
                <a:solidFill>
                  <a:schemeClr val="bg1"/>
                </a:solidFill>
                <a:effectLst>
                  <a:outerShdw blurRad="38100" dist="38100" dir="2700000" algn="tl">
                    <a:srgbClr val="000000"/>
                  </a:outerShdw>
                </a:effectLst>
              </a:rPr>
              <a:t>“Every good thing given and every perfect gift is from above, coming down from the Father of lights, with whom there is no variation or shifting shadow.” </a:t>
            </a:r>
            <a:endParaRPr lang="en-US" sz="3000" dirty="0" smtClean="0">
              <a:effectLst>
                <a:outerShdw blurRad="38100" dist="38100" dir="2700000" algn="tl">
                  <a:srgbClr val="000000"/>
                </a:outerShdw>
              </a:effectLst>
            </a:endParaRPr>
          </a:p>
        </p:txBody>
      </p:sp>
      <p:sp>
        <p:nvSpPr>
          <p:cNvPr id="10" name="Rectangle 9"/>
          <p:cNvSpPr/>
          <p:nvPr/>
        </p:nvSpPr>
        <p:spPr>
          <a:xfrm>
            <a:off x="2362200" y="4953000"/>
            <a:ext cx="6781800" cy="1905000"/>
          </a:xfrm>
          <a:prstGeom prst="rect">
            <a:avLst/>
          </a:prstGeom>
          <a:solidFill>
            <a:srgbClr val="05AB0D"/>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r>
              <a:rPr lang="en-US" sz="3000" b="1" i="1" dirty="0">
                <a:solidFill>
                  <a:schemeClr val="bg1"/>
                </a:solidFill>
                <a:effectLst>
                  <a:outerShdw blurRad="38100" dist="38100" dir="2700000" algn="tl">
                    <a:srgbClr val="000000"/>
                  </a:outerShdw>
                </a:effectLst>
              </a:rPr>
              <a:t>Rom.8:28 </a:t>
            </a:r>
            <a:r>
              <a:rPr lang="en-US" sz="3000" dirty="0">
                <a:solidFill>
                  <a:schemeClr val="bg1"/>
                </a:solidFill>
                <a:effectLst>
                  <a:outerShdw blurRad="38100" dist="38100" dir="2700000" algn="tl">
                    <a:srgbClr val="000000"/>
                  </a:outerShdw>
                </a:effectLst>
              </a:rPr>
              <a:t>“And we know that God causes all things to work together for good to those who love God, to those who are called according to His purpose.” </a:t>
            </a:r>
            <a:endParaRPr lang="en-US" sz="3000" dirty="0" smtClean="0">
              <a:effectLst>
                <a:outerShdw blurRad="38100" dist="38100" dir="2700000" algn="tl">
                  <a:srgbClr val="000000"/>
                </a:outerShdw>
              </a:effectLst>
            </a:endParaRPr>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0" fill="hold" grpId="1" nodeType="clickEffect">
                                  <p:stCondLst>
                                    <p:cond delay="0"/>
                                  </p:stCondLst>
                                  <p:childTnLst>
                                    <p:anim calcmode="lin" valueType="num">
                                      <p:cBhvr>
                                        <p:cTn id="16" dur="500"/>
                                        <p:tgtEl>
                                          <p:spTgt spid="8"/>
                                        </p:tgtEl>
                                        <p:attrNameLst>
                                          <p:attrName>ppt_w</p:attrName>
                                        </p:attrNameLst>
                                      </p:cBhvr>
                                      <p:tavLst>
                                        <p:tav tm="0">
                                          <p:val>
                                            <p:strVal val="ppt_w"/>
                                          </p:val>
                                        </p:tav>
                                        <p:tav tm="100000">
                                          <p:val>
                                            <p:fltVal val="0"/>
                                          </p:val>
                                        </p:tav>
                                      </p:tavLst>
                                    </p:anim>
                                    <p:anim calcmode="lin" valueType="num">
                                      <p:cBhvr>
                                        <p:cTn id="17" dur="500"/>
                                        <p:tgtEl>
                                          <p:spTgt spid="8"/>
                                        </p:tgtEl>
                                        <p:attrNameLst>
                                          <p:attrName>ppt_h</p:attrName>
                                        </p:attrNameLst>
                                      </p:cBhvr>
                                      <p:tavLst>
                                        <p:tav tm="0">
                                          <p:val>
                                            <p:strVal val="ppt_h"/>
                                          </p:val>
                                        </p:tav>
                                        <p:tav tm="100000">
                                          <p:val>
                                            <p:fltVal val="0"/>
                                          </p:val>
                                        </p:tav>
                                      </p:tavLst>
                                    </p:anim>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1" nodeType="clickEffect">
                                  <p:stCondLst>
                                    <p:cond delay="0"/>
                                  </p:stCondLst>
                                  <p:childTnLst>
                                    <p:anim calcmode="lin" valueType="num">
                                      <p:cBhvr>
                                        <p:cTn id="26" dur="500"/>
                                        <p:tgtEl>
                                          <p:spTgt spid="7"/>
                                        </p:tgtEl>
                                        <p:attrNameLst>
                                          <p:attrName>ppt_w</p:attrName>
                                        </p:attrNameLst>
                                      </p:cBhvr>
                                      <p:tavLst>
                                        <p:tav tm="0">
                                          <p:val>
                                            <p:strVal val="ppt_w"/>
                                          </p:val>
                                        </p:tav>
                                        <p:tav tm="100000">
                                          <p:val>
                                            <p:fltVal val="0"/>
                                          </p:val>
                                        </p:tav>
                                      </p:tavLst>
                                    </p:anim>
                                    <p:anim calcmode="lin" valueType="num">
                                      <p:cBhvr>
                                        <p:cTn id="27" dur="500"/>
                                        <p:tgtEl>
                                          <p:spTgt spid="7"/>
                                        </p:tgtEl>
                                        <p:attrNameLst>
                                          <p:attrName>ppt_h</p:attrName>
                                        </p:attrNameLst>
                                      </p:cBhvr>
                                      <p:tavLst>
                                        <p:tav tm="0">
                                          <p:val>
                                            <p:strVal val="ppt_h"/>
                                          </p:val>
                                        </p:tav>
                                        <p:tav tm="100000">
                                          <p:val>
                                            <p:fltVal val="0"/>
                                          </p:val>
                                        </p:tav>
                                      </p:tavLst>
                                    </p:anim>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4" presetClass="entr" presetSubtype="1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ngwriterstipjar.files.wordpress.com/2008/10/dry-riverb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979" r="30606" b="1"/>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04800"/>
            <a:ext cx="8610600" cy="6172200"/>
          </a:xfrm>
          <a:prstGeom prst="rect">
            <a:avLst/>
          </a:prstGeom>
          <a:solidFill>
            <a:schemeClr val="bg2">
              <a:alpha val="70000"/>
            </a:schemeClr>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382000" cy="1143000"/>
          </a:xfrm>
        </p:spPr>
        <p:txBody>
          <a:bodyPr>
            <a:normAutofit/>
          </a:bodyPr>
          <a:lstStyle/>
          <a:p>
            <a:pPr algn="l"/>
            <a:r>
              <a:rPr lang="en-US" sz="5400" dirty="0" smtClean="0">
                <a:solidFill>
                  <a:srgbClr val="361B00"/>
                </a:solidFill>
                <a:latin typeface="Ringbearer" pitchFamily="18" charset="0"/>
              </a:rPr>
              <a:t>When are we to </a:t>
            </a:r>
            <a:r>
              <a:rPr lang="en-US" sz="5400" dirty="0" smtClean="0">
                <a:solidFill>
                  <a:srgbClr val="361B00"/>
                </a:solidFill>
                <a:latin typeface="Ringbearer" pitchFamily="18" charset="0"/>
              </a:rPr>
              <a:t>trust</a:t>
            </a:r>
            <a:r>
              <a:rPr lang="en-US" sz="5400" dirty="0" smtClean="0">
                <a:solidFill>
                  <a:srgbClr val="361B00"/>
                </a:solidFill>
                <a:latin typeface="Sylfaen" panose="010A0502050306030303" pitchFamily="18" charset="0"/>
              </a:rPr>
              <a:t>?</a:t>
            </a:r>
            <a:endParaRPr lang="en-US" sz="5400" dirty="0">
              <a:solidFill>
                <a:srgbClr val="361B00"/>
              </a:solidFill>
              <a:latin typeface="Sylfaen" panose="010A0502050306030303"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3700" dirty="0" smtClean="0"/>
              <a:t>Look at the </a:t>
            </a:r>
            <a:r>
              <a:rPr lang="en-US" sz="3700" dirty="0" smtClean="0"/>
              <a:t>moment that God provided for Elijah.</a:t>
            </a:r>
          </a:p>
          <a:p>
            <a:pPr lvl="1"/>
            <a:r>
              <a:rPr lang="en-US" sz="3300" dirty="0" smtClean="0"/>
              <a:t>Day after day Elijah waited and watched.</a:t>
            </a:r>
          </a:p>
          <a:p>
            <a:pPr lvl="1"/>
            <a:r>
              <a:rPr lang="en-US" sz="3300" dirty="0" smtClean="0"/>
              <a:t>Only when nothing was left did God come to his aid</a:t>
            </a:r>
            <a:r>
              <a:rPr lang="en-US" sz="3300" dirty="0" smtClean="0"/>
              <a:t>.</a:t>
            </a:r>
            <a:endParaRPr lang="en-US" sz="3300" dirty="0" smtClean="0"/>
          </a:p>
        </p:txBody>
      </p:sp>
    </p:spTree>
    <p:extLst>
      <p:ext uri="{BB962C8B-B14F-4D97-AF65-F5344CB8AC3E}">
        <p14:creationId xmlns:p14="http://schemas.microsoft.com/office/powerpoint/2010/main" val="75475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74"/>
            <a:ext cx="5867400" cy="6876274"/>
          </a:xfrm>
        </p:spPr>
      </p:pic>
    </p:spTree>
    <p:extLst>
      <p:ext uri="{BB962C8B-B14F-4D97-AF65-F5344CB8AC3E}">
        <p14:creationId xmlns:p14="http://schemas.microsoft.com/office/powerpoint/2010/main" val="1765882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695</Words>
  <Application>Microsoft Office PowerPoint</Application>
  <PresentationFormat>On-screen Show (4:3)</PresentationFormat>
  <Paragraphs>67</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Garamond</vt:lpstr>
      <vt:lpstr>Aegyptus</vt:lpstr>
      <vt:lpstr>Ringbearer</vt:lpstr>
      <vt:lpstr>Sylfaen</vt:lpstr>
      <vt:lpstr>Times New Roman</vt:lpstr>
      <vt:lpstr>Office Theme</vt:lpstr>
      <vt:lpstr>PowerPoint Presentation</vt:lpstr>
      <vt:lpstr>When the  Brook  Dries Up</vt:lpstr>
      <vt:lpstr>What are we to trust in?</vt:lpstr>
      <vt:lpstr>PowerPoint Presentation</vt:lpstr>
      <vt:lpstr>What are we to trust in?</vt:lpstr>
      <vt:lpstr>What are we to trust in?</vt:lpstr>
      <vt:lpstr>What are we to trust in?</vt:lpstr>
      <vt:lpstr>When are we to trust?</vt:lpstr>
      <vt:lpstr>PowerPoint Presentation</vt:lpstr>
      <vt:lpstr>When are we to trust?</vt:lpstr>
      <vt:lpstr>When are we to trust?</vt:lpstr>
      <vt:lpstr>When are we to trust?</vt:lpstr>
      <vt:lpstr>PowerPoint Presentation</vt:lpstr>
      <vt:lpstr>When are we to trust?</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Brook  Dries Up</dc:title>
  <dc:creator>Carla</dc:creator>
  <cp:lastModifiedBy>Jones</cp:lastModifiedBy>
  <cp:revision>15</cp:revision>
  <dcterms:created xsi:type="dcterms:W3CDTF">2013-05-18T19:22:39Z</dcterms:created>
  <dcterms:modified xsi:type="dcterms:W3CDTF">2019-06-30T11:54:21Z</dcterms:modified>
</cp:coreProperties>
</file>