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71" r:id="rId7"/>
    <p:sldId id="261" r:id="rId8"/>
    <p:sldId id="262" r:id="rId9"/>
    <p:sldId id="263" r:id="rId10"/>
    <p:sldId id="264" r:id="rId11"/>
    <p:sldId id="265" r:id="rId12"/>
    <p:sldId id="266" r:id="rId13"/>
    <p:sldId id="267" r:id="rId14"/>
    <p:sldId id="272" r:id="rId15"/>
    <p:sldId id="273" r:id="rId16"/>
    <p:sldId id="268" r:id="rId17"/>
    <p:sldId id="269" r:id="rId18"/>
    <p:sldId id="27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FFFFCC"/>
    <a:srgbClr val="1115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82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8FB05F-6B3F-41C6-9559-14A26732504E}"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DE619-BABF-4C8A-87FC-398C00AD3B35}" type="slidenum">
              <a:rPr lang="en-US" smtClean="0"/>
              <a:t>‹#›</a:t>
            </a:fld>
            <a:endParaRPr lang="en-US"/>
          </a:p>
        </p:txBody>
      </p:sp>
    </p:spTree>
    <p:extLst>
      <p:ext uri="{BB962C8B-B14F-4D97-AF65-F5344CB8AC3E}">
        <p14:creationId xmlns:p14="http://schemas.microsoft.com/office/powerpoint/2010/main" val="3618813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8FB05F-6B3F-41C6-9559-14A26732504E}"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DE619-BABF-4C8A-87FC-398C00AD3B35}" type="slidenum">
              <a:rPr lang="en-US" smtClean="0"/>
              <a:t>‹#›</a:t>
            </a:fld>
            <a:endParaRPr lang="en-US"/>
          </a:p>
        </p:txBody>
      </p:sp>
    </p:spTree>
    <p:extLst>
      <p:ext uri="{BB962C8B-B14F-4D97-AF65-F5344CB8AC3E}">
        <p14:creationId xmlns:p14="http://schemas.microsoft.com/office/powerpoint/2010/main" val="695962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8FB05F-6B3F-41C6-9559-14A26732504E}"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DE619-BABF-4C8A-87FC-398C00AD3B35}" type="slidenum">
              <a:rPr lang="en-US" smtClean="0"/>
              <a:t>‹#›</a:t>
            </a:fld>
            <a:endParaRPr lang="en-US"/>
          </a:p>
        </p:txBody>
      </p:sp>
    </p:spTree>
    <p:extLst>
      <p:ext uri="{BB962C8B-B14F-4D97-AF65-F5344CB8AC3E}">
        <p14:creationId xmlns:p14="http://schemas.microsoft.com/office/powerpoint/2010/main" val="1358813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8FB05F-6B3F-41C6-9559-14A26732504E}"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DE619-BABF-4C8A-87FC-398C00AD3B35}" type="slidenum">
              <a:rPr lang="en-US" smtClean="0"/>
              <a:t>‹#›</a:t>
            </a:fld>
            <a:endParaRPr lang="en-US"/>
          </a:p>
        </p:txBody>
      </p:sp>
    </p:spTree>
    <p:extLst>
      <p:ext uri="{BB962C8B-B14F-4D97-AF65-F5344CB8AC3E}">
        <p14:creationId xmlns:p14="http://schemas.microsoft.com/office/powerpoint/2010/main" val="2337053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8FB05F-6B3F-41C6-9559-14A26732504E}"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DE619-BABF-4C8A-87FC-398C00AD3B35}" type="slidenum">
              <a:rPr lang="en-US" smtClean="0"/>
              <a:t>‹#›</a:t>
            </a:fld>
            <a:endParaRPr lang="en-US"/>
          </a:p>
        </p:txBody>
      </p:sp>
    </p:spTree>
    <p:extLst>
      <p:ext uri="{BB962C8B-B14F-4D97-AF65-F5344CB8AC3E}">
        <p14:creationId xmlns:p14="http://schemas.microsoft.com/office/powerpoint/2010/main" val="3242857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8FB05F-6B3F-41C6-9559-14A26732504E}"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DE619-BABF-4C8A-87FC-398C00AD3B35}" type="slidenum">
              <a:rPr lang="en-US" smtClean="0"/>
              <a:t>‹#›</a:t>
            </a:fld>
            <a:endParaRPr lang="en-US"/>
          </a:p>
        </p:txBody>
      </p:sp>
    </p:spTree>
    <p:extLst>
      <p:ext uri="{BB962C8B-B14F-4D97-AF65-F5344CB8AC3E}">
        <p14:creationId xmlns:p14="http://schemas.microsoft.com/office/powerpoint/2010/main" val="2093854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8FB05F-6B3F-41C6-9559-14A26732504E}" type="datetimeFigureOut">
              <a:rPr lang="en-US" smtClean="0"/>
              <a:t>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CDE619-BABF-4C8A-87FC-398C00AD3B35}" type="slidenum">
              <a:rPr lang="en-US" smtClean="0"/>
              <a:t>‹#›</a:t>
            </a:fld>
            <a:endParaRPr lang="en-US"/>
          </a:p>
        </p:txBody>
      </p:sp>
    </p:spTree>
    <p:extLst>
      <p:ext uri="{BB962C8B-B14F-4D97-AF65-F5344CB8AC3E}">
        <p14:creationId xmlns:p14="http://schemas.microsoft.com/office/powerpoint/2010/main" val="978239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8FB05F-6B3F-41C6-9559-14A26732504E}" type="datetimeFigureOut">
              <a:rPr lang="en-US" smtClean="0"/>
              <a:t>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CDE619-BABF-4C8A-87FC-398C00AD3B35}" type="slidenum">
              <a:rPr lang="en-US" smtClean="0"/>
              <a:t>‹#›</a:t>
            </a:fld>
            <a:endParaRPr lang="en-US"/>
          </a:p>
        </p:txBody>
      </p:sp>
    </p:spTree>
    <p:extLst>
      <p:ext uri="{BB962C8B-B14F-4D97-AF65-F5344CB8AC3E}">
        <p14:creationId xmlns:p14="http://schemas.microsoft.com/office/powerpoint/2010/main" val="3777519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8FB05F-6B3F-41C6-9559-14A26732504E}" type="datetimeFigureOut">
              <a:rPr lang="en-US" smtClean="0"/>
              <a:t>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CDE619-BABF-4C8A-87FC-398C00AD3B35}" type="slidenum">
              <a:rPr lang="en-US" smtClean="0"/>
              <a:t>‹#›</a:t>
            </a:fld>
            <a:endParaRPr lang="en-US"/>
          </a:p>
        </p:txBody>
      </p:sp>
    </p:spTree>
    <p:extLst>
      <p:ext uri="{BB962C8B-B14F-4D97-AF65-F5344CB8AC3E}">
        <p14:creationId xmlns:p14="http://schemas.microsoft.com/office/powerpoint/2010/main" val="2909160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8FB05F-6B3F-41C6-9559-14A26732504E}"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DE619-BABF-4C8A-87FC-398C00AD3B35}" type="slidenum">
              <a:rPr lang="en-US" smtClean="0"/>
              <a:t>‹#›</a:t>
            </a:fld>
            <a:endParaRPr lang="en-US"/>
          </a:p>
        </p:txBody>
      </p:sp>
    </p:spTree>
    <p:extLst>
      <p:ext uri="{BB962C8B-B14F-4D97-AF65-F5344CB8AC3E}">
        <p14:creationId xmlns:p14="http://schemas.microsoft.com/office/powerpoint/2010/main" val="4213511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8FB05F-6B3F-41C6-9559-14A26732504E}"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DE619-BABF-4C8A-87FC-398C00AD3B35}" type="slidenum">
              <a:rPr lang="en-US" smtClean="0"/>
              <a:t>‹#›</a:t>
            </a:fld>
            <a:endParaRPr lang="en-US"/>
          </a:p>
        </p:txBody>
      </p:sp>
    </p:spTree>
    <p:extLst>
      <p:ext uri="{BB962C8B-B14F-4D97-AF65-F5344CB8AC3E}">
        <p14:creationId xmlns:p14="http://schemas.microsoft.com/office/powerpoint/2010/main" val="399170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8FB05F-6B3F-41C6-9559-14A26732504E}" type="datetimeFigureOut">
              <a:rPr lang="en-US" smtClean="0"/>
              <a:t>1/18/2020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CDE619-BABF-4C8A-87FC-398C00AD3B35}" type="slidenum">
              <a:rPr lang="en-US" smtClean="0"/>
              <a:t>‹#›</a:t>
            </a:fld>
            <a:endParaRPr lang="en-US"/>
          </a:p>
        </p:txBody>
      </p:sp>
    </p:spTree>
    <p:extLst>
      <p:ext uri="{BB962C8B-B14F-4D97-AF65-F5344CB8AC3E}">
        <p14:creationId xmlns:p14="http://schemas.microsoft.com/office/powerpoint/2010/main" val="4036660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backpacker.com/.image/t_share/MTQ0OTE0MjA3NDE4NzU0Nzg5/at-white-blaze.jpg"/>
          <p:cNvPicPr>
            <a:picLocks noChangeAspect="1" noChangeArrowheads="1"/>
          </p:cNvPicPr>
          <p:nvPr/>
        </p:nvPicPr>
        <p:blipFill rotWithShape="1">
          <a:blip r:embed="rId2">
            <a:extLst>
              <a:ext uri="{28A0092B-C50C-407E-A947-70E740481C1C}">
                <a14:useLocalDpi xmlns:a14="http://schemas.microsoft.com/office/drawing/2010/main" val="0"/>
              </a:ext>
            </a:extLst>
          </a:blip>
          <a:srcRect r="10227"/>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3400" y="381001"/>
            <a:ext cx="5181600" cy="3048000"/>
          </a:xfrm>
          <a:prstGeom prst="rect">
            <a:avLst/>
          </a:prstGeom>
          <a:solidFill>
            <a:schemeClr val="bg2">
              <a:lumMod val="90000"/>
              <a:alpha val="5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315272" cy="4315611"/>
          </a:xfrm>
          <a:prstGeom prst="rect">
            <a:avLst/>
          </a:prstGeom>
        </p:spPr>
      </p:pic>
    </p:spTree>
    <p:extLst>
      <p:ext uri="{BB962C8B-B14F-4D97-AF65-F5344CB8AC3E}">
        <p14:creationId xmlns:p14="http://schemas.microsoft.com/office/powerpoint/2010/main" val="2006647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AutoShape 2" descr="What Does Your Handwriting Say About Yo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23988" b="66106"/>
          <a:stretch/>
        </p:blipFill>
        <p:spPr bwMode="auto">
          <a:xfrm>
            <a:off x="163536" y="7937"/>
            <a:ext cx="8738693" cy="6889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Image result for twitter follows&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053" y="315013"/>
            <a:ext cx="3993774"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Image result for instagram followers&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801782"/>
            <a:ext cx="6477000" cy="409575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9" descr="Image result for netflix logo&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0752" y="312738"/>
            <a:ext cx="389657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048000"/>
            <a:ext cx="3955143"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39948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500"/>
                                        <p:tgtEl>
                                          <p:spTgt spid="102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31"/>
                                        </p:tgtEl>
                                        <p:attrNameLst>
                                          <p:attrName>style.visibility</p:attrName>
                                        </p:attrNameLst>
                                      </p:cBhvr>
                                      <p:to>
                                        <p:strVal val="visible"/>
                                      </p:to>
                                    </p:set>
                                    <p:animEffect transition="in" filter="fade">
                                      <p:cBhvr>
                                        <p:cTn id="11" dur="500"/>
                                        <p:tgtEl>
                                          <p:spTgt spid="103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34"/>
                                        </p:tgtEl>
                                        <p:attrNameLst>
                                          <p:attrName>style.visibility</p:attrName>
                                        </p:attrNameLst>
                                      </p:cBhvr>
                                      <p:to>
                                        <p:strVal val="visible"/>
                                      </p:to>
                                    </p:set>
                                    <p:animEffect transition="in" filter="fade">
                                      <p:cBhvr>
                                        <p:cTn id="15" dur="500"/>
                                        <p:tgtEl>
                                          <p:spTgt spid="103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35"/>
                                        </p:tgtEl>
                                        <p:attrNameLst>
                                          <p:attrName>style.visibility</p:attrName>
                                        </p:attrNameLst>
                                      </p:cBhvr>
                                      <p:to>
                                        <p:strVal val="visible"/>
                                      </p:to>
                                    </p:set>
                                    <p:animEffect transition="in" filter="fade">
                                      <p:cBhvr>
                                        <p:cTn id="19" dur="500"/>
                                        <p:tgtEl>
                                          <p:spTgt spid="1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g.wallpapersafari.com/desktop/1600/900/76/93/cDlZ4X.jpg"/>
          <p:cNvPicPr>
            <a:picLocks noChangeAspect="1" noChangeArrowheads="1"/>
          </p:cNvPicPr>
          <p:nvPr/>
        </p:nvPicPr>
        <p:blipFill rotWithShape="1">
          <a:blip r:embed="rId2">
            <a:extLst>
              <a:ext uri="{28A0092B-C50C-407E-A947-70E740481C1C}">
                <a14:useLocalDpi xmlns:a14="http://schemas.microsoft.com/office/drawing/2010/main" val="0"/>
              </a:ext>
            </a:extLst>
          </a:blip>
          <a:srcRect l="6136" r="1886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13855"/>
            <a:ext cx="8610600" cy="1143000"/>
          </a:xfrm>
        </p:spPr>
        <p:txBody>
          <a:bodyPr>
            <a:normAutofit/>
          </a:bodyPr>
          <a:lstStyle/>
          <a:p>
            <a:r>
              <a:rPr lang="en-US" sz="6000" cap="all" dirty="0" smtClean="0">
                <a:solidFill>
                  <a:srgbClr val="FFFFCC"/>
                </a:solidFill>
                <a:effectLst>
                  <a:outerShdw blurRad="38100" dist="38100" dir="2700000" algn="tl">
                    <a:srgbClr val="000000">
                      <a:alpha val="43137"/>
                    </a:srgbClr>
                  </a:outerShdw>
                </a:effectLst>
              </a:rPr>
              <a:t>What do we rejoice in?</a:t>
            </a:r>
            <a:endParaRPr lang="en-US" sz="6000" cap="all" dirty="0">
              <a:solidFill>
                <a:srgbClr val="FFFFCC"/>
              </a:solidFill>
              <a:effectLst>
                <a:outerShdw blurRad="38100" dist="38100" dir="2700000" algn="tl">
                  <a:srgbClr val="000000">
                    <a:alpha val="43137"/>
                  </a:srgbClr>
                </a:outerShdw>
              </a:effectLst>
            </a:endParaRPr>
          </a:p>
        </p:txBody>
      </p:sp>
      <p:sp>
        <p:nvSpPr>
          <p:cNvPr id="4" name="Rectangle 3"/>
          <p:cNvSpPr/>
          <p:nvPr/>
        </p:nvSpPr>
        <p:spPr>
          <a:xfrm>
            <a:off x="-533400" y="1143000"/>
            <a:ext cx="10210800" cy="5257800"/>
          </a:xfrm>
          <a:prstGeom prst="rect">
            <a:avLst/>
          </a:prstGeom>
          <a:solidFill>
            <a:schemeClr val="tx1">
              <a:alpha val="4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457200" y="1371600"/>
            <a:ext cx="8229600" cy="4754563"/>
          </a:xfrm>
        </p:spPr>
        <p:txBody>
          <a:bodyPr>
            <a:normAutofit/>
          </a:bodyPr>
          <a:lstStyle/>
          <a:p>
            <a:r>
              <a:rPr lang="en-US" sz="3600" dirty="0" smtClean="0">
                <a:solidFill>
                  <a:schemeClr val="bg1"/>
                </a:solidFill>
                <a:effectLst>
                  <a:outerShdw blurRad="38100" dist="38100" dir="2700000" algn="tl">
                    <a:srgbClr val="000000">
                      <a:alpha val="43137"/>
                    </a:srgbClr>
                  </a:outerShdw>
                </a:effectLst>
              </a:rPr>
              <a:t>How to tell.</a:t>
            </a:r>
          </a:p>
          <a:p>
            <a:pPr lvl="1"/>
            <a:r>
              <a:rPr lang="en-US" sz="3200" dirty="0" smtClean="0">
                <a:solidFill>
                  <a:schemeClr val="bg1"/>
                </a:solidFill>
                <a:effectLst>
                  <a:outerShdw blurRad="38100" dist="38100" dir="2700000" algn="tl">
                    <a:srgbClr val="000000">
                      <a:alpha val="43137"/>
                    </a:srgbClr>
                  </a:outerShdw>
                </a:effectLst>
              </a:rPr>
              <a:t>Who we are comes out in the trivial and incidental details of our lives.</a:t>
            </a:r>
            <a:endParaRPr lang="en-US" sz="3200" dirty="0" smtClean="0">
              <a:solidFill>
                <a:schemeClr val="bg1"/>
              </a:solidFill>
            </a:endParaRPr>
          </a:p>
        </p:txBody>
      </p:sp>
      <p:sp>
        <p:nvSpPr>
          <p:cNvPr id="7" name="Rectangle 6"/>
          <p:cNvSpPr/>
          <p:nvPr/>
        </p:nvSpPr>
        <p:spPr>
          <a:xfrm>
            <a:off x="374176" y="3429000"/>
            <a:ext cx="8395648" cy="2743200"/>
          </a:xfrm>
          <a:prstGeom prst="rect">
            <a:avLst/>
          </a:prstGeom>
          <a:solidFill>
            <a:srgbClr val="663300">
              <a:alpha val="8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bg1"/>
                </a:solidFill>
              </a:rPr>
              <a:t>“What </a:t>
            </a:r>
            <a:r>
              <a:rPr lang="en-US" sz="2800" b="1" i="1" dirty="0">
                <a:solidFill>
                  <a:schemeClr val="bg1"/>
                </a:solidFill>
              </a:rPr>
              <a:t>do you most rejoice in?... In the signs of God’s generosity to you in a work situation, or in the thought of your own reputation being advanced?  In the growth in character you see in your children, or in the relief that they didn’t embarrass you in public?”  </a:t>
            </a:r>
            <a:r>
              <a:rPr lang="en-US" sz="2800" b="1" i="1" dirty="0" smtClean="0">
                <a:solidFill>
                  <a:schemeClr val="bg1"/>
                </a:solidFill>
              </a:rPr>
              <a:t/>
            </a:r>
            <a:br>
              <a:rPr lang="en-US" sz="2800" b="1" i="1" dirty="0" smtClean="0">
                <a:solidFill>
                  <a:schemeClr val="bg1"/>
                </a:solidFill>
              </a:rPr>
            </a:br>
            <a:r>
              <a:rPr lang="en-US" sz="2800" b="1" i="1" dirty="0" smtClean="0">
                <a:solidFill>
                  <a:schemeClr val="bg1"/>
                </a:solidFill>
              </a:rPr>
              <a:t>Sinclair </a:t>
            </a:r>
            <a:r>
              <a:rPr lang="en-US" sz="2800" b="1" i="1" dirty="0">
                <a:solidFill>
                  <a:schemeClr val="bg1"/>
                </a:solidFill>
              </a:rPr>
              <a:t>Ferguson</a:t>
            </a:r>
            <a:endParaRPr lang="en-US" sz="2800" i="1" dirty="0">
              <a:solidFill>
                <a:schemeClr val="bg1"/>
              </a:solidFill>
            </a:endParaRPr>
          </a:p>
        </p:txBody>
      </p:sp>
    </p:spTree>
    <p:extLst>
      <p:ext uri="{BB962C8B-B14F-4D97-AF65-F5344CB8AC3E}">
        <p14:creationId xmlns:p14="http://schemas.microsoft.com/office/powerpoint/2010/main" val="27086121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g.wallpapersafari.com/desktop/1600/900/76/93/cDlZ4X.jpg"/>
          <p:cNvPicPr>
            <a:picLocks noChangeAspect="1" noChangeArrowheads="1"/>
          </p:cNvPicPr>
          <p:nvPr/>
        </p:nvPicPr>
        <p:blipFill rotWithShape="1">
          <a:blip r:embed="rId2">
            <a:extLst>
              <a:ext uri="{28A0092B-C50C-407E-A947-70E740481C1C}">
                <a14:useLocalDpi xmlns:a14="http://schemas.microsoft.com/office/drawing/2010/main" val="0"/>
              </a:ext>
            </a:extLst>
          </a:blip>
          <a:srcRect l="6136" r="1886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13855"/>
            <a:ext cx="8610600" cy="1143000"/>
          </a:xfrm>
        </p:spPr>
        <p:txBody>
          <a:bodyPr>
            <a:normAutofit/>
          </a:bodyPr>
          <a:lstStyle/>
          <a:p>
            <a:r>
              <a:rPr lang="en-US" sz="6000" cap="all" dirty="0" smtClean="0">
                <a:solidFill>
                  <a:srgbClr val="FFFFCC"/>
                </a:solidFill>
                <a:effectLst>
                  <a:outerShdw blurRad="38100" dist="38100" dir="2700000" algn="tl">
                    <a:srgbClr val="000000">
                      <a:alpha val="43137"/>
                    </a:srgbClr>
                  </a:outerShdw>
                </a:effectLst>
              </a:rPr>
              <a:t>What do we rejoice in?</a:t>
            </a:r>
            <a:endParaRPr lang="en-US" sz="6000" cap="all" dirty="0">
              <a:solidFill>
                <a:srgbClr val="FFFFCC"/>
              </a:solidFill>
              <a:effectLst>
                <a:outerShdw blurRad="38100" dist="38100" dir="2700000" algn="tl">
                  <a:srgbClr val="000000">
                    <a:alpha val="43137"/>
                  </a:srgbClr>
                </a:outerShdw>
              </a:effectLst>
            </a:endParaRPr>
          </a:p>
        </p:txBody>
      </p:sp>
      <p:sp>
        <p:nvSpPr>
          <p:cNvPr id="4" name="Rectangle 3"/>
          <p:cNvSpPr/>
          <p:nvPr/>
        </p:nvSpPr>
        <p:spPr>
          <a:xfrm>
            <a:off x="-533400" y="1143000"/>
            <a:ext cx="10210800" cy="5257800"/>
          </a:xfrm>
          <a:prstGeom prst="rect">
            <a:avLst/>
          </a:prstGeom>
          <a:solidFill>
            <a:schemeClr val="tx1">
              <a:alpha val="4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457200" y="1371600"/>
            <a:ext cx="8229600" cy="4754563"/>
          </a:xfrm>
        </p:spPr>
        <p:txBody>
          <a:bodyPr>
            <a:normAutofit/>
          </a:bodyPr>
          <a:lstStyle/>
          <a:p>
            <a:r>
              <a:rPr lang="en-US" sz="3600" dirty="0" smtClean="0">
                <a:solidFill>
                  <a:schemeClr val="bg1"/>
                </a:solidFill>
                <a:effectLst>
                  <a:outerShdw blurRad="38100" dist="38100" dir="2700000" algn="tl">
                    <a:srgbClr val="000000">
                      <a:alpha val="43137"/>
                    </a:srgbClr>
                  </a:outerShdw>
                </a:effectLst>
              </a:rPr>
              <a:t>We rejoice in what we take in.</a:t>
            </a:r>
          </a:p>
          <a:p>
            <a:pPr lvl="1"/>
            <a:r>
              <a:rPr lang="en-US" sz="3200" dirty="0" smtClean="0">
                <a:solidFill>
                  <a:schemeClr val="bg1"/>
                </a:solidFill>
                <a:effectLst>
                  <a:outerShdw blurRad="38100" dist="38100" dir="2700000" algn="tl">
                    <a:srgbClr val="000000">
                      <a:alpha val="43137"/>
                    </a:srgbClr>
                  </a:outerShdw>
                </a:effectLst>
              </a:rPr>
              <a:t>What we see, hear and are around each day affects our behaviors.</a:t>
            </a:r>
          </a:p>
          <a:p>
            <a:pPr lvl="2"/>
            <a:r>
              <a:rPr lang="en-US" sz="2800" dirty="0" smtClean="0">
                <a:solidFill>
                  <a:schemeClr val="bg1"/>
                </a:solidFill>
                <a:effectLst>
                  <a:outerShdw blurRad="38100" dist="38100" dir="2700000" algn="tl">
                    <a:srgbClr val="000000">
                      <a:alpha val="43137"/>
                    </a:srgbClr>
                  </a:outerShdw>
                </a:effectLst>
              </a:rPr>
              <a:t>Behaviors only change when our minds are changed by what we take in.</a:t>
            </a:r>
            <a:endParaRPr lang="en-US" sz="2800" dirty="0" smtClean="0">
              <a:solidFill>
                <a:schemeClr val="bg1"/>
              </a:solidFill>
            </a:endParaRPr>
          </a:p>
        </p:txBody>
      </p:sp>
    </p:spTree>
    <p:extLst>
      <p:ext uri="{BB962C8B-B14F-4D97-AF65-F5344CB8AC3E}">
        <p14:creationId xmlns:p14="http://schemas.microsoft.com/office/powerpoint/2010/main" val="27269229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2362200" y="152400"/>
            <a:ext cx="6629400" cy="6705600"/>
          </a:xfrm>
          <a:prstGeom prst="rect">
            <a:avLst/>
          </a:prstGeom>
          <a:solidFill>
            <a:schemeClr val="bg1">
              <a:alpha val="7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err="1">
                <a:solidFill>
                  <a:prstClr val="black"/>
                </a:solidFill>
              </a:rPr>
              <a:t>Eph</a:t>
            </a:r>
            <a:r>
              <a:rPr lang="en-US" sz="2500" b="1" dirty="0">
                <a:solidFill>
                  <a:prstClr val="black"/>
                </a:solidFill>
              </a:rPr>
              <a:t> 4:17-24 </a:t>
            </a:r>
            <a:r>
              <a:rPr lang="en-US" sz="2400" dirty="0" smtClean="0">
                <a:solidFill>
                  <a:prstClr val="black"/>
                </a:solidFill>
              </a:rPr>
              <a:t>“So </a:t>
            </a:r>
            <a:r>
              <a:rPr lang="en-US" sz="2400" dirty="0">
                <a:solidFill>
                  <a:prstClr val="black"/>
                </a:solidFill>
              </a:rPr>
              <a:t>this I say, and affirm together with the Lord, that you walk no longer just as the Gentiles also walk, in the futility of their mind,  (18)  being darkened in their understanding, excluded from the life of God because of the ignorance that is in them, because of the hardness of their heart;  (19)  and they, having become callous, have given themselves over to sensuality for the practice of every kind of impurity with greediness.  (20)  But you did not learn Christ in this way,  (21)  if indeed you have heard Him and have been taught in Him, just as truth is in Jesus,  (22)  that, in reference to your former manner of life, you lay aside the old self, which is being corrupted in accordance with the lusts of deceit,  (23)  and that you be renewed in the spirit of your mind,  (24)  and put on the new self, which in the likeness of God has been created in righteousness and holiness of the truth</a:t>
            </a:r>
            <a:r>
              <a:rPr lang="en-US" sz="2400" dirty="0" smtClean="0">
                <a:solidFill>
                  <a:prstClr val="black"/>
                </a:solidFill>
              </a:rPr>
              <a:t>.”</a:t>
            </a:r>
            <a:endParaRPr lang="en-US" sz="2400" i="1" dirty="0">
              <a:solidFill>
                <a:prstClr val="black"/>
              </a:solidFill>
            </a:endParaRPr>
          </a:p>
        </p:txBody>
      </p:sp>
    </p:spTree>
    <p:extLst>
      <p:ext uri="{BB962C8B-B14F-4D97-AF65-F5344CB8AC3E}">
        <p14:creationId xmlns:p14="http://schemas.microsoft.com/office/powerpoint/2010/main" val="10254424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2362200" y="152400"/>
            <a:ext cx="6629400" cy="6705600"/>
          </a:xfrm>
          <a:prstGeom prst="rect">
            <a:avLst/>
          </a:prstGeom>
          <a:solidFill>
            <a:schemeClr val="bg1">
              <a:alpha val="7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err="1">
                <a:solidFill>
                  <a:prstClr val="black"/>
                </a:solidFill>
              </a:rPr>
              <a:t>Eph</a:t>
            </a:r>
            <a:r>
              <a:rPr lang="en-US" sz="2500" b="1" dirty="0">
                <a:solidFill>
                  <a:prstClr val="black"/>
                </a:solidFill>
              </a:rPr>
              <a:t> 4:17-24 </a:t>
            </a:r>
            <a:r>
              <a:rPr lang="en-US" sz="2400" dirty="0" smtClean="0">
                <a:solidFill>
                  <a:prstClr val="black"/>
                </a:solidFill>
              </a:rPr>
              <a:t>“So </a:t>
            </a:r>
            <a:r>
              <a:rPr lang="en-US" sz="2400" dirty="0">
                <a:solidFill>
                  <a:prstClr val="black"/>
                </a:solidFill>
              </a:rPr>
              <a:t>this I say, and affirm together with the Lord, that </a:t>
            </a:r>
            <a:r>
              <a:rPr lang="en-US" sz="2400" b="1" i="1" dirty="0">
                <a:solidFill>
                  <a:prstClr val="black"/>
                </a:solidFill>
              </a:rPr>
              <a:t>you walk no longer just as the Gentiles also walk</a:t>
            </a:r>
            <a:r>
              <a:rPr lang="en-US" sz="2400" dirty="0">
                <a:solidFill>
                  <a:prstClr val="black"/>
                </a:solidFill>
              </a:rPr>
              <a:t>, in the futility of their mind,  (18)  being darkened in their understanding, excluded from the life of God because of the ignorance that is in them, because of the hardness of their heart;  (19)  and they, having become callous, have given themselves over to sensuality for the practice of every kind of impurity with greediness.  (20)  But </a:t>
            </a:r>
            <a:r>
              <a:rPr lang="en-US" sz="2400" b="1" i="1" dirty="0">
                <a:solidFill>
                  <a:prstClr val="black"/>
                </a:solidFill>
              </a:rPr>
              <a:t>you did not learn Christ in this way</a:t>
            </a:r>
            <a:r>
              <a:rPr lang="en-US" sz="2400" dirty="0">
                <a:solidFill>
                  <a:prstClr val="black"/>
                </a:solidFill>
              </a:rPr>
              <a:t>,  (21)  if indeed you have heard Him and have been taught in Him, just </a:t>
            </a:r>
            <a:r>
              <a:rPr lang="en-US" sz="2400" i="1" u="heavy" dirty="0">
                <a:solidFill>
                  <a:prstClr val="black"/>
                </a:solidFill>
              </a:rPr>
              <a:t>as truth is in Jesus</a:t>
            </a:r>
            <a:r>
              <a:rPr lang="en-US" sz="2400" dirty="0">
                <a:solidFill>
                  <a:prstClr val="black"/>
                </a:solidFill>
              </a:rPr>
              <a:t>,  (22)  that, in reference to your former manner of life, you lay aside the old self, which is being corrupted in accordance with the lusts of deceit,  (23)  and that you be renewed in the spirit of your mind,  (24)  and put on the new self, which in the likeness of God has been created in righteousness and holiness of the truth</a:t>
            </a:r>
            <a:r>
              <a:rPr lang="en-US" sz="2400" dirty="0" smtClean="0">
                <a:solidFill>
                  <a:prstClr val="black"/>
                </a:solidFill>
              </a:rPr>
              <a:t>.”</a:t>
            </a:r>
            <a:endParaRPr lang="en-US" sz="2400" i="1" dirty="0">
              <a:solidFill>
                <a:prstClr val="black"/>
              </a:solidFill>
            </a:endParaRPr>
          </a:p>
        </p:txBody>
      </p:sp>
    </p:spTree>
    <p:extLst>
      <p:ext uri="{BB962C8B-B14F-4D97-AF65-F5344CB8AC3E}">
        <p14:creationId xmlns:p14="http://schemas.microsoft.com/office/powerpoint/2010/main" val="28202837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2362200" y="152400"/>
            <a:ext cx="6629400" cy="6705600"/>
          </a:xfrm>
          <a:prstGeom prst="rect">
            <a:avLst/>
          </a:prstGeom>
          <a:solidFill>
            <a:schemeClr val="bg1">
              <a:alpha val="7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err="1">
                <a:solidFill>
                  <a:prstClr val="black"/>
                </a:solidFill>
              </a:rPr>
              <a:t>Eph</a:t>
            </a:r>
            <a:r>
              <a:rPr lang="en-US" sz="2500" b="1" dirty="0">
                <a:solidFill>
                  <a:prstClr val="black"/>
                </a:solidFill>
              </a:rPr>
              <a:t> 4:17-24 </a:t>
            </a:r>
            <a:r>
              <a:rPr lang="en-US" sz="2400" dirty="0" smtClean="0">
                <a:solidFill>
                  <a:prstClr val="black"/>
                </a:solidFill>
              </a:rPr>
              <a:t>“So </a:t>
            </a:r>
            <a:r>
              <a:rPr lang="en-US" sz="2400" dirty="0">
                <a:solidFill>
                  <a:prstClr val="black"/>
                </a:solidFill>
              </a:rPr>
              <a:t>this I say, and affirm together with the Lord, that you walk no longer just as the Gentiles also walk, in the futility of their mind,  (18)  being darkened in their understanding, excluded from the life of God because of the ignorance that is in them, because of the hardness of their heart;  (19)  and they, having become callous, have given themselves over to sensuality for the practice of every kind of impurity with greediness.  (20)  But you did not learn Christ in this way,  (21)  if indeed you have heard Him and have been taught in Him, just as truth is in Jesus,  (22)  that, in reference to your former manner of life, </a:t>
            </a:r>
            <a:r>
              <a:rPr lang="en-US" sz="2400" b="1" i="1" dirty="0">
                <a:solidFill>
                  <a:prstClr val="black"/>
                </a:solidFill>
              </a:rPr>
              <a:t>you lay aside the old self</a:t>
            </a:r>
            <a:r>
              <a:rPr lang="en-US" sz="2400" dirty="0">
                <a:solidFill>
                  <a:prstClr val="black"/>
                </a:solidFill>
              </a:rPr>
              <a:t>, which is being corrupted in accordance with the lusts of deceit,  (23)  and that </a:t>
            </a:r>
            <a:r>
              <a:rPr lang="en-US" sz="2400" b="1" i="1" dirty="0">
                <a:solidFill>
                  <a:prstClr val="black"/>
                </a:solidFill>
              </a:rPr>
              <a:t>you be renewed in the spirit of your mind</a:t>
            </a:r>
            <a:r>
              <a:rPr lang="en-US" sz="2400" dirty="0">
                <a:solidFill>
                  <a:prstClr val="black"/>
                </a:solidFill>
              </a:rPr>
              <a:t>,  (24)  and put on the new self, which in the likeness of God has been created in righteousness and holiness of the truth</a:t>
            </a:r>
            <a:r>
              <a:rPr lang="en-US" sz="2400" dirty="0" smtClean="0">
                <a:solidFill>
                  <a:prstClr val="black"/>
                </a:solidFill>
              </a:rPr>
              <a:t>.”</a:t>
            </a:r>
            <a:endParaRPr lang="en-US" sz="2400" i="1" dirty="0">
              <a:solidFill>
                <a:prstClr val="black"/>
              </a:solidFill>
            </a:endParaRPr>
          </a:p>
        </p:txBody>
      </p:sp>
    </p:spTree>
    <p:extLst>
      <p:ext uri="{BB962C8B-B14F-4D97-AF65-F5344CB8AC3E}">
        <p14:creationId xmlns:p14="http://schemas.microsoft.com/office/powerpoint/2010/main" val="8195762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g.wallpapersafari.com/desktop/1600/900/76/93/cDlZ4X.jpg"/>
          <p:cNvPicPr>
            <a:picLocks noChangeAspect="1" noChangeArrowheads="1"/>
          </p:cNvPicPr>
          <p:nvPr/>
        </p:nvPicPr>
        <p:blipFill rotWithShape="1">
          <a:blip r:embed="rId2">
            <a:extLst>
              <a:ext uri="{28A0092B-C50C-407E-A947-70E740481C1C}">
                <a14:useLocalDpi xmlns:a14="http://schemas.microsoft.com/office/drawing/2010/main" val="0"/>
              </a:ext>
            </a:extLst>
          </a:blip>
          <a:srcRect l="6136" r="1886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13855"/>
            <a:ext cx="8610600" cy="1143000"/>
          </a:xfrm>
        </p:spPr>
        <p:txBody>
          <a:bodyPr>
            <a:normAutofit/>
          </a:bodyPr>
          <a:lstStyle/>
          <a:p>
            <a:r>
              <a:rPr lang="en-US" sz="6000" cap="all" dirty="0" smtClean="0">
                <a:solidFill>
                  <a:srgbClr val="FFFFCC"/>
                </a:solidFill>
                <a:effectLst>
                  <a:outerShdw blurRad="38100" dist="38100" dir="2700000" algn="tl">
                    <a:srgbClr val="000000">
                      <a:alpha val="43137"/>
                    </a:srgbClr>
                  </a:outerShdw>
                </a:effectLst>
              </a:rPr>
              <a:t>What do we rejoice in?</a:t>
            </a:r>
            <a:endParaRPr lang="en-US" sz="6000" cap="all" dirty="0">
              <a:solidFill>
                <a:srgbClr val="FFFFCC"/>
              </a:solidFill>
              <a:effectLst>
                <a:outerShdw blurRad="38100" dist="38100" dir="2700000" algn="tl">
                  <a:srgbClr val="000000">
                    <a:alpha val="43137"/>
                  </a:srgbClr>
                </a:outerShdw>
              </a:effectLst>
            </a:endParaRPr>
          </a:p>
        </p:txBody>
      </p:sp>
      <p:sp>
        <p:nvSpPr>
          <p:cNvPr id="4" name="Rectangle 3"/>
          <p:cNvSpPr/>
          <p:nvPr/>
        </p:nvSpPr>
        <p:spPr>
          <a:xfrm>
            <a:off x="-533400" y="1143000"/>
            <a:ext cx="10210800" cy="5257800"/>
          </a:xfrm>
          <a:prstGeom prst="rect">
            <a:avLst/>
          </a:prstGeom>
          <a:solidFill>
            <a:schemeClr val="tx1">
              <a:alpha val="4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457200" y="1371600"/>
            <a:ext cx="8229600" cy="4754563"/>
          </a:xfrm>
        </p:spPr>
        <p:txBody>
          <a:bodyPr>
            <a:normAutofit/>
          </a:bodyPr>
          <a:lstStyle/>
          <a:p>
            <a:r>
              <a:rPr lang="en-US" sz="3600" dirty="0" smtClean="0">
                <a:solidFill>
                  <a:schemeClr val="bg1"/>
                </a:solidFill>
                <a:effectLst>
                  <a:outerShdw blurRad="38100" dist="38100" dir="2700000" algn="tl">
                    <a:srgbClr val="000000">
                      <a:alpha val="43137"/>
                    </a:srgbClr>
                  </a:outerShdw>
                </a:effectLst>
              </a:rPr>
              <a:t>We rejoice in what we take in.</a:t>
            </a:r>
          </a:p>
          <a:p>
            <a:pPr lvl="1"/>
            <a:r>
              <a:rPr lang="en-US" sz="3200" dirty="0" smtClean="0">
                <a:solidFill>
                  <a:schemeClr val="bg1"/>
                </a:solidFill>
                <a:effectLst>
                  <a:outerShdw blurRad="38100" dist="38100" dir="2700000" algn="tl">
                    <a:srgbClr val="000000">
                      <a:alpha val="43137"/>
                    </a:srgbClr>
                  </a:outerShdw>
                </a:effectLst>
              </a:rPr>
              <a:t>What we see, hear and are around each day affects our behaviors.</a:t>
            </a:r>
          </a:p>
          <a:p>
            <a:pPr lvl="2"/>
            <a:r>
              <a:rPr lang="en-US" sz="2800" dirty="0" smtClean="0">
                <a:solidFill>
                  <a:schemeClr val="bg1"/>
                </a:solidFill>
                <a:effectLst>
                  <a:outerShdw blurRad="38100" dist="38100" dir="2700000" algn="tl">
                    <a:srgbClr val="000000">
                      <a:alpha val="43137"/>
                    </a:srgbClr>
                  </a:outerShdw>
                </a:effectLst>
              </a:rPr>
              <a:t>Behaviors only change when our minds are changed by what we take in.</a:t>
            </a:r>
          </a:p>
          <a:p>
            <a:pPr lvl="1"/>
            <a:r>
              <a:rPr lang="en-US" sz="3200" dirty="0" smtClean="0">
                <a:solidFill>
                  <a:schemeClr val="bg1"/>
                </a:solidFill>
                <a:effectLst>
                  <a:outerShdw blurRad="38100" dist="38100" dir="2700000" algn="tl">
                    <a:srgbClr val="000000">
                      <a:alpha val="43137"/>
                    </a:srgbClr>
                  </a:outerShdw>
                </a:effectLst>
              </a:rPr>
              <a:t>How much mind renewal have you done this past week?</a:t>
            </a:r>
            <a:endParaRPr lang="en-US" sz="3200" dirty="0" smtClean="0">
              <a:solidFill>
                <a:schemeClr val="bg1"/>
              </a:solidFill>
            </a:endParaRPr>
          </a:p>
        </p:txBody>
      </p:sp>
    </p:spTree>
    <p:extLst>
      <p:ext uri="{BB962C8B-B14F-4D97-AF65-F5344CB8AC3E}">
        <p14:creationId xmlns:p14="http://schemas.microsoft.com/office/powerpoint/2010/main" val="18115175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g.wallpapersafari.com/desktop/1600/900/76/93/cDlZ4X.jpg"/>
          <p:cNvPicPr>
            <a:picLocks noChangeAspect="1" noChangeArrowheads="1"/>
          </p:cNvPicPr>
          <p:nvPr/>
        </p:nvPicPr>
        <p:blipFill rotWithShape="1">
          <a:blip r:embed="rId2">
            <a:extLst>
              <a:ext uri="{28A0092B-C50C-407E-A947-70E740481C1C}">
                <a14:useLocalDpi xmlns:a14="http://schemas.microsoft.com/office/drawing/2010/main" val="0"/>
              </a:ext>
            </a:extLst>
          </a:blip>
          <a:srcRect l="6136" r="1886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7005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98469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g.wallpapersafari.com/desktop/1600/900/76/93/cDlZ4X.jpg"/>
          <p:cNvPicPr>
            <a:picLocks noChangeAspect="1" noChangeArrowheads="1"/>
          </p:cNvPicPr>
          <p:nvPr/>
        </p:nvPicPr>
        <p:blipFill rotWithShape="1">
          <a:blip r:embed="rId2">
            <a:extLst>
              <a:ext uri="{28A0092B-C50C-407E-A947-70E740481C1C}">
                <a14:useLocalDpi xmlns:a14="http://schemas.microsoft.com/office/drawing/2010/main" val="0"/>
              </a:ext>
            </a:extLst>
          </a:blip>
          <a:srcRect l="6136" r="1886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3855"/>
            <a:ext cx="8229600" cy="1143000"/>
          </a:xfrm>
        </p:spPr>
        <p:txBody>
          <a:bodyPr>
            <a:normAutofit/>
          </a:bodyPr>
          <a:lstStyle/>
          <a:p>
            <a:r>
              <a:rPr lang="en-US" sz="6000" cap="all" dirty="0" smtClean="0">
                <a:solidFill>
                  <a:srgbClr val="FFFFCC"/>
                </a:solidFill>
                <a:effectLst>
                  <a:outerShdw blurRad="38100" dist="38100" dir="2700000" algn="tl">
                    <a:srgbClr val="000000">
                      <a:alpha val="43137"/>
                    </a:srgbClr>
                  </a:outerShdw>
                </a:effectLst>
              </a:rPr>
              <a:t>Marks of love</a:t>
            </a:r>
            <a:endParaRPr lang="en-US" sz="6000" cap="all" dirty="0">
              <a:solidFill>
                <a:srgbClr val="FFFFCC"/>
              </a:solidFill>
              <a:effectLst>
                <a:outerShdw blurRad="38100" dist="38100" dir="2700000" algn="tl">
                  <a:srgbClr val="000000">
                    <a:alpha val="43137"/>
                  </a:srgbClr>
                </a:outerShdw>
              </a:effectLst>
            </a:endParaRPr>
          </a:p>
        </p:txBody>
      </p:sp>
      <p:sp>
        <p:nvSpPr>
          <p:cNvPr id="4" name="Rectangle 3"/>
          <p:cNvSpPr/>
          <p:nvPr/>
        </p:nvSpPr>
        <p:spPr>
          <a:xfrm>
            <a:off x="-533400" y="1143000"/>
            <a:ext cx="10210800" cy="5257800"/>
          </a:xfrm>
          <a:prstGeom prst="rect">
            <a:avLst/>
          </a:prstGeom>
          <a:solidFill>
            <a:schemeClr val="tx1">
              <a:alpha val="4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371600"/>
            <a:ext cx="8229600" cy="4754563"/>
          </a:xfrm>
        </p:spPr>
        <p:txBody>
          <a:bodyPr>
            <a:normAutofit/>
          </a:bodyPr>
          <a:lstStyle/>
          <a:p>
            <a:r>
              <a:rPr lang="en-US" sz="3600" dirty="0" smtClean="0">
                <a:solidFill>
                  <a:schemeClr val="bg1"/>
                </a:solidFill>
                <a:effectLst>
                  <a:outerShdw blurRad="38100" dist="38100" dir="2700000" algn="tl">
                    <a:srgbClr val="000000">
                      <a:alpha val="43137"/>
                    </a:srgbClr>
                  </a:outerShdw>
                </a:effectLst>
              </a:rPr>
              <a:t>Aspects of love  </a:t>
            </a:r>
            <a:r>
              <a:rPr lang="en-US" sz="3600" b="1" i="1" dirty="0" smtClean="0">
                <a:solidFill>
                  <a:srgbClr val="FFFF00"/>
                </a:solidFill>
                <a:effectLst>
                  <a:outerShdw blurRad="38100" dist="38100" dir="2700000" algn="tl">
                    <a:srgbClr val="000000">
                      <a:alpha val="43137"/>
                    </a:srgbClr>
                  </a:outerShdw>
                </a:effectLst>
              </a:rPr>
              <a:t>1 Cor. 13:4-7</a:t>
            </a:r>
          </a:p>
          <a:p>
            <a:pPr lvl="1"/>
            <a:r>
              <a:rPr lang="en-US" sz="3200" dirty="0" smtClean="0">
                <a:solidFill>
                  <a:schemeClr val="bg1"/>
                </a:solidFill>
                <a:effectLst>
                  <a:outerShdw blurRad="38100" dist="38100" dir="2700000" algn="tl">
                    <a:srgbClr val="000000">
                      <a:alpha val="43137"/>
                    </a:srgbClr>
                  </a:outerShdw>
                </a:effectLst>
              </a:rPr>
              <a:t>Aspects of Jesus</a:t>
            </a:r>
          </a:p>
          <a:p>
            <a:pPr lvl="1"/>
            <a:r>
              <a:rPr lang="en-US" sz="3200" dirty="0" smtClean="0">
                <a:solidFill>
                  <a:schemeClr val="bg1"/>
                </a:solidFill>
                <a:effectLst>
                  <a:outerShdw blurRad="38100" dist="38100" dir="2700000" algn="tl">
                    <a:srgbClr val="000000">
                      <a:alpha val="43137"/>
                    </a:srgbClr>
                  </a:outerShdw>
                </a:effectLst>
              </a:rPr>
              <a:t>These are markers of spiritual growth.</a:t>
            </a:r>
          </a:p>
          <a:p>
            <a:pPr lvl="2"/>
            <a:r>
              <a:rPr lang="en-US" sz="2800" dirty="0" smtClean="0">
                <a:solidFill>
                  <a:schemeClr val="bg1"/>
                </a:solidFill>
                <a:effectLst>
                  <a:outerShdw blurRad="38100" dist="38100" dir="2700000" algn="tl">
                    <a:srgbClr val="000000">
                      <a:alpha val="43137"/>
                    </a:srgbClr>
                  </a:outerShdw>
                </a:effectLst>
              </a:rPr>
              <a:t>They show us the path to Jesus.</a:t>
            </a:r>
          </a:p>
          <a:p>
            <a:pPr lvl="2"/>
            <a:r>
              <a:rPr lang="en-US" sz="2800" dirty="0" smtClean="0">
                <a:solidFill>
                  <a:schemeClr val="bg1"/>
                </a:solidFill>
                <a:effectLst>
                  <a:outerShdw blurRad="38100" dist="38100" dir="2700000" algn="tl">
                    <a:srgbClr val="000000">
                      <a:alpha val="43137"/>
                    </a:srgbClr>
                  </a:outerShdw>
                </a:effectLst>
              </a:rPr>
              <a:t>They show us how far we have grown and where we need to continue to grow.</a:t>
            </a:r>
            <a:endParaRPr lang="en-US" sz="2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84322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50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2545" r="13645"/>
          <a:stretch/>
        </p:blipFill>
        <p:spPr>
          <a:xfrm>
            <a:off x="0" y="-76200"/>
            <a:ext cx="9144000" cy="6934200"/>
          </a:xfrm>
          <a:prstGeom prst="rect">
            <a:avLst/>
          </a:prstGeom>
        </p:spPr>
      </p:pic>
      <p:sp>
        <p:nvSpPr>
          <p:cNvPr id="6" name="Rectangle 5"/>
          <p:cNvSpPr/>
          <p:nvPr/>
        </p:nvSpPr>
        <p:spPr>
          <a:xfrm>
            <a:off x="2819400" y="990600"/>
            <a:ext cx="5943600" cy="4800600"/>
          </a:xfrm>
          <a:prstGeom prst="rect">
            <a:avLst/>
          </a:prstGeom>
          <a:solidFill>
            <a:schemeClr val="bg1">
              <a:alpha val="5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1Cor. 13:6 </a:t>
            </a:r>
            <a:r>
              <a:rPr lang="en-US" sz="3200" i="1" dirty="0">
                <a:solidFill>
                  <a:schemeClr val="tx1"/>
                </a:solidFill>
              </a:rPr>
              <a:t>“Love does not rejoice in unrighteousness, but rejoices with the truth” </a:t>
            </a:r>
            <a:r>
              <a:rPr lang="en-US" sz="3200" dirty="0">
                <a:solidFill>
                  <a:schemeClr val="tx1"/>
                </a:solidFill>
              </a:rPr>
              <a:t/>
            </a:r>
            <a:br>
              <a:rPr lang="en-US" sz="3200" dirty="0">
                <a:solidFill>
                  <a:schemeClr val="tx1"/>
                </a:solidFill>
              </a:rPr>
            </a:br>
            <a:r>
              <a:rPr lang="en-US" sz="3200" dirty="0" smtClean="0">
                <a:solidFill>
                  <a:schemeClr val="tx1"/>
                </a:solidFill>
              </a:rPr>
              <a:t>ESV </a:t>
            </a:r>
            <a:r>
              <a:rPr lang="en-US" sz="3200" i="1" dirty="0" smtClean="0">
                <a:solidFill>
                  <a:schemeClr val="tx1"/>
                </a:solidFill>
              </a:rPr>
              <a:t>“it </a:t>
            </a:r>
            <a:r>
              <a:rPr lang="en-US" sz="3200" i="1" dirty="0">
                <a:solidFill>
                  <a:schemeClr val="tx1"/>
                </a:solidFill>
              </a:rPr>
              <a:t>does not rejoice at wrongdoing, but rejoices with the truth” </a:t>
            </a:r>
            <a:r>
              <a:rPr lang="en-US" sz="3200" dirty="0" smtClean="0">
                <a:solidFill>
                  <a:schemeClr val="tx1"/>
                </a:solidFill>
              </a:rPr>
              <a:t/>
            </a:r>
            <a:br>
              <a:rPr lang="en-US" sz="3200" dirty="0" smtClean="0">
                <a:solidFill>
                  <a:schemeClr val="tx1"/>
                </a:solidFill>
              </a:rPr>
            </a:br>
            <a:r>
              <a:rPr lang="en-US" sz="3200" dirty="0" smtClean="0">
                <a:solidFill>
                  <a:schemeClr val="tx1"/>
                </a:solidFill>
              </a:rPr>
              <a:t>NIV </a:t>
            </a:r>
            <a:r>
              <a:rPr lang="en-US" sz="3200" i="1" dirty="0">
                <a:solidFill>
                  <a:schemeClr val="tx1"/>
                </a:solidFill>
              </a:rPr>
              <a:t>“It does not delight in evil, but rejoices with the truth.”</a:t>
            </a:r>
          </a:p>
        </p:txBody>
      </p:sp>
    </p:spTree>
    <p:extLst>
      <p:ext uri="{BB962C8B-B14F-4D97-AF65-F5344CB8AC3E}">
        <p14:creationId xmlns:p14="http://schemas.microsoft.com/office/powerpoint/2010/main" val="5215421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g.wallpapersafari.com/desktop/1600/900/76/93/cDlZ4X.jpg"/>
          <p:cNvPicPr>
            <a:picLocks noChangeAspect="1" noChangeArrowheads="1"/>
          </p:cNvPicPr>
          <p:nvPr/>
        </p:nvPicPr>
        <p:blipFill rotWithShape="1">
          <a:blip r:embed="rId2">
            <a:extLst>
              <a:ext uri="{28A0092B-C50C-407E-A947-70E740481C1C}">
                <a14:useLocalDpi xmlns:a14="http://schemas.microsoft.com/office/drawing/2010/main" val="0"/>
              </a:ext>
            </a:extLst>
          </a:blip>
          <a:srcRect l="6136" r="1886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3855"/>
            <a:ext cx="8229600" cy="1143000"/>
          </a:xfrm>
        </p:spPr>
        <p:txBody>
          <a:bodyPr>
            <a:normAutofit/>
          </a:bodyPr>
          <a:lstStyle/>
          <a:p>
            <a:r>
              <a:rPr lang="en-US" sz="6000" cap="all" dirty="0" smtClean="0">
                <a:solidFill>
                  <a:srgbClr val="FFFFCC"/>
                </a:solidFill>
                <a:effectLst>
                  <a:outerShdw blurRad="38100" dist="38100" dir="2700000" algn="tl">
                    <a:srgbClr val="000000">
                      <a:alpha val="43137"/>
                    </a:srgbClr>
                  </a:outerShdw>
                </a:effectLst>
              </a:rPr>
              <a:t>Marks of love</a:t>
            </a:r>
            <a:endParaRPr lang="en-US" sz="6000" cap="all" dirty="0">
              <a:solidFill>
                <a:srgbClr val="FFFFCC"/>
              </a:solidFill>
              <a:effectLst>
                <a:outerShdw blurRad="38100" dist="38100" dir="2700000" algn="tl">
                  <a:srgbClr val="000000">
                    <a:alpha val="43137"/>
                  </a:srgbClr>
                </a:outerShdw>
              </a:effectLst>
            </a:endParaRPr>
          </a:p>
        </p:txBody>
      </p:sp>
      <p:sp>
        <p:nvSpPr>
          <p:cNvPr id="4" name="Rectangle 3"/>
          <p:cNvSpPr/>
          <p:nvPr/>
        </p:nvSpPr>
        <p:spPr>
          <a:xfrm>
            <a:off x="-533400" y="1143000"/>
            <a:ext cx="10210800" cy="5257800"/>
          </a:xfrm>
          <a:prstGeom prst="rect">
            <a:avLst/>
          </a:prstGeom>
          <a:solidFill>
            <a:schemeClr val="tx1">
              <a:alpha val="4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457200" y="1371600"/>
            <a:ext cx="8229600" cy="4754563"/>
          </a:xfrm>
        </p:spPr>
        <p:txBody>
          <a:bodyPr>
            <a:normAutofit/>
          </a:bodyPr>
          <a:lstStyle/>
          <a:p>
            <a:r>
              <a:rPr lang="en-US" sz="3600" dirty="0" smtClean="0">
                <a:solidFill>
                  <a:schemeClr val="bg1"/>
                </a:solidFill>
                <a:effectLst>
                  <a:outerShdw blurRad="38100" dist="38100" dir="2700000" algn="tl">
                    <a:srgbClr val="000000">
                      <a:alpha val="43137"/>
                    </a:srgbClr>
                  </a:outerShdw>
                </a:effectLst>
              </a:rPr>
              <a:t>Does not rejoice in evil.</a:t>
            </a:r>
          </a:p>
          <a:p>
            <a:pPr lvl="1"/>
            <a:r>
              <a:rPr lang="en-US" sz="3200" dirty="0" smtClean="0">
                <a:solidFill>
                  <a:schemeClr val="bg1"/>
                </a:solidFill>
                <a:effectLst>
                  <a:outerShdw blurRad="38100" dist="38100" dir="2700000" algn="tl">
                    <a:srgbClr val="000000">
                      <a:alpha val="43137"/>
                    </a:srgbClr>
                  </a:outerShdw>
                </a:effectLst>
              </a:rPr>
              <a:t>There is a progression of sin.</a:t>
            </a:r>
          </a:p>
          <a:p>
            <a:pPr lvl="1"/>
            <a:r>
              <a:rPr lang="en-US" sz="3200" dirty="0" smtClean="0">
                <a:solidFill>
                  <a:schemeClr val="bg1"/>
                </a:solidFill>
                <a:effectLst>
                  <a:outerShdw blurRad="38100" dist="38100" dir="2700000" algn="tl">
                    <a:srgbClr val="000000">
                      <a:alpha val="43137"/>
                    </a:srgbClr>
                  </a:outerShdw>
                </a:effectLst>
              </a:rPr>
              <a:t>Sin likes a crowd.</a:t>
            </a:r>
            <a:endParaRPr lang="en-US" sz="3200" dirty="0" smtClean="0">
              <a:solidFill>
                <a:schemeClr val="bg1"/>
              </a:solidFill>
            </a:endParaRPr>
          </a:p>
        </p:txBody>
      </p:sp>
      <p:sp>
        <p:nvSpPr>
          <p:cNvPr id="6" name="Rectangle 5"/>
          <p:cNvSpPr/>
          <p:nvPr/>
        </p:nvSpPr>
        <p:spPr>
          <a:xfrm>
            <a:off x="2743200" y="3339152"/>
            <a:ext cx="5943600" cy="1676400"/>
          </a:xfrm>
          <a:prstGeom prst="rect">
            <a:avLst/>
          </a:prstGeom>
          <a:solidFill>
            <a:schemeClr val="bg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1"/>
                </a:solidFill>
              </a:rPr>
              <a:t>Ps</a:t>
            </a:r>
            <a:r>
              <a:rPr lang="en-US" sz="2400" b="1" i="1" dirty="0">
                <a:solidFill>
                  <a:schemeClr val="tx1"/>
                </a:solidFill>
              </a:rPr>
              <a:t>. 1:1 </a:t>
            </a:r>
            <a:r>
              <a:rPr lang="en-US" sz="2400" i="1" dirty="0">
                <a:solidFill>
                  <a:schemeClr val="tx1"/>
                </a:solidFill>
              </a:rPr>
              <a:t>“Blessed is the man who </a:t>
            </a:r>
            <a:r>
              <a:rPr lang="en-US" sz="2400" i="1" u="sng" dirty="0">
                <a:solidFill>
                  <a:schemeClr val="tx1"/>
                </a:solidFill>
              </a:rPr>
              <a:t>walks</a:t>
            </a:r>
            <a:r>
              <a:rPr lang="en-US" sz="2400" i="1" dirty="0">
                <a:solidFill>
                  <a:schemeClr val="tx1"/>
                </a:solidFill>
              </a:rPr>
              <a:t> not in the counsel of the wicked, nor </a:t>
            </a:r>
            <a:r>
              <a:rPr lang="en-US" sz="2400" i="1" u="sng" dirty="0">
                <a:solidFill>
                  <a:schemeClr val="tx1"/>
                </a:solidFill>
              </a:rPr>
              <a:t>stands</a:t>
            </a:r>
            <a:r>
              <a:rPr lang="en-US" sz="2400" i="1" dirty="0">
                <a:solidFill>
                  <a:schemeClr val="tx1"/>
                </a:solidFill>
              </a:rPr>
              <a:t> in the way of sinners, nor </a:t>
            </a:r>
            <a:r>
              <a:rPr lang="en-US" sz="2400" i="1" u="sng" dirty="0">
                <a:solidFill>
                  <a:schemeClr val="tx1"/>
                </a:solidFill>
              </a:rPr>
              <a:t>sits</a:t>
            </a:r>
            <a:r>
              <a:rPr lang="en-US" sz="2400" i="1" dirty="0">
                <a:solidFill>
                  <a:schemeClr val="tx1"/>
                </a:solidFill>
              </a:rPr>
              <a:t> in the seat of scoffers;” </a:t>
            </a:r>
          </a:p>
        </p:txBody>
      </p:sp>
      <p:sp>
        <p:nvSpPr>
          <p:cNvPr id="7" name="Rectangle 6"/>
          <p:cNvSpPr/>
          <p:nvPr/>
        </p:nvSpPr>
        <p:spPr>
          <a:xfrm>
            <a:off x="214952" y="3429000"/>
            <a:ext cx="6033448" cy="2057400"/>
          </a:xfrm>
          <a:prstGeom prst="rect">
            <a:avLst/>
          </a:prstGeom>
          <a:solidFill>
            <a:srgbClr val="663300">
              <a:alpha val="8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bg1"/>
                </a:solidFill>
              </a:rPr>
              <a:t>“Sin </a:t>
            </a:r>
            <a:r>
              <a:rPr lang="en-US" sz="2800" b="1" i="1" dirty="0">
                <a:solidFill>
                  <a:schemeClr val="bg1"/>
                </a:solidFill>
              </a:rPr>
              <a:t>will not rest content with toleration of its presence; it demands “approval” and eventually “celebration”. Sinclair Ferguson</a:t>
            </a:r>
            <a:endParaRPr lang="en-US" sz="2800" i="1" dirty="0">
              <a:solidFill>
                <a:schemeClr val="bg1"/>
              </a:solidFill>
            </a:endParaRPr>
          </a:p>
        </p:txBody>
      </p:sp>
    </p:spTree>
    <p:extLst>
      <p:ext uri="{BB962C8B-B14F-4D97-AF65-F5344CB8AC3E}">
        <p14:creationId xmlns:p14="http://schemas.microsoft.com/office/powerpoint/2010/main" val="8119034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2819400" y="381000"/>
            <a:ext cx="6096000" cy="6324600"/>
          </a:xfrm>
          <a:prstGeom prst="rect">
            <a:avLst/>
          </a:prstGeom>
          <a:solidFill>
            <a:schemeClr val="bg1">
              <a:alpha val="6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chemeClr val="tx1"/>
                </a:solidFill>
              </a:rPr>
              <a:t>Rom 1:28-32 </a:t>
            </a:r>
            <a:r>
              <a:rPr lang="en-US" sz="2500" i="1" dirty="0" smtClean="0">
                <a:solidFill>
                  <a:schemeClr val="tx1"/>
                </a:solidFill>
              </a:rPr>
              <a:t>“And </a:t>
            </a:r>
            <a:r>
              <a:rPr lang="en-US" sz="2500" i="1" dirty="0">
                <a:solidFill>
                  <a:schemeClr val="tx1"/>
                </a:solidFill>
              </a:rPr>
              <a:t>just as they did not see fit to acknowledge God any longer, God gave them over to a depraved mind, to do those things which are not proper,  (29)  being filled with all unrighteousness, wickedness, greed, evil; full of envy, murder, strife, deceit, malice; they are gossips,  (30)  slanderers, haters of God, insolent, arrogant, boastful, inventors of evil, disobedient to parents,  (31)  without understanding, untrustworthy, unloving, unmerciful;  (32)  and although they know the ordinance of God, that those who practice such things are worthy of death, they not only do the same, but also give hearty approval to those who practice them</a:t>
            </a:r>
            <a:r>
              <a:rPr lang="en-US" sz="2500" i="1" dirty="0" smtClean="0">
                <a:solidFill>
                  <a:schemeClr val="tx1"/>
                </a:solidFill>
              </a:rPr>
              <a:t>.”</a:t>
            </a:r>
            <a:endParaRPr lang="en-US" sz="2500" i="1" dirty="0">
              <a:solidFill>
                <a:schemeClr val="tx1"/>
              </a:solidFill>
            </a:endParaRPr>
          </a:p>
        </p:txBody>
      </p:sp>
    </p:spTree>
    <p:extLst>
      <p:ext uri="{BB962C8B-B14F-4D97-AF65-F5344CB8AC3E}">
        <p14:creationId xmlns:p14="http://schemas.microsoft.com/office/powerpoint/2010/main" val="10616669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2819400" y="381000"/>
            <a:ext cx="6096000" cy="6324600"/>
          </a:xfrm>
          <a:prstGeom prst="rect">
            <a:avLst/>
          </a:prstGeom>
          <a:solidFill>
            <a:schemeClr val="bg1">
              <a:alpha val="6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prstClr val="black"/>
                </a:solidFill>
              </a:rPr>
              <a:t>Rom 1:28-32 </a:t>
            </a:r>
            <a:r>
              <a:rPr lang="en-US" sz="2500" i="1" dirty="0" smtClean="0">
                <a:solidFill>
                  <a:prstClr val="black"/>
                </a:solidFill>
              </a:rPr>
              <a:t>“And </a:t>
            </a:r>
            <a:r>
              <a:rPr lang="en-US" sz="2500" i="1" dirty="0">
                <a:solidFill>
                  <a:prstClr val="black"/>
                </a:solidFill>
              </a:rPr>
              <a:t>just as they did not see fit to acknowledge God any longer, God gave them over to a depraved mind, to do those things which are not proper,  (29)  being filled with all unrighteousness, wickedness, greed, evil; full of envy, murder, strife, deceit, malice; they are gossips,  (30)  slanderers, haters of God, insolent, arrogant, boastful, inventors of evil, disobedient to parents,  (31)  without understanding, untrustworthy, unloving, unmerciful;  (32)  and although they know the ordinance of God, that those who practice such things are worthy of death, </a:t>
            </a:r>
            <a:r>
              <a:rPr lang="en-US" sz="2500" i="1" u="heavy" dirty="0">
                <a:solidFill>
                  <a:prstClr val="black"/>
                </a:solidFill>
              </a:rPr>
              <a:t>they not only do the same</a:t>
            </a:r>
            <a:r>
              <a:rPr lang="en-US" sz="2500" i="1" dirty="0">
                <a:solidFill>
                  <a:prstClr val="black"/>
                </a:solidFill>
              </a:rPr>
              <a:t>, but also </a:t>
            </a:r>
            <a:r>
              <a:rPr lang="en-US" sz="2500" i="1" u="heavy" dirty="0">
                <a:solidFill>
                  <a:prstClr val="black"/>
                </a:solidFill>
              </a:rPr>
              <a:t>give hearty approval to those who practice them</a:t>
            </a:r>
            <a:r>
              <a:rPr lang="en-US" sz="2500" i="1" dirty="0" smtClean="0">
                <a:solidFill>
                  <a:prstClr val="black"/>
                </a:solidFill>
              </a:rPr>
              <a:t>.”</a:t>
            </a:r>
            <a:endParaRPr lang="en-US" sz="2500" i="1" dirty="0">
              <a:solidFill>
                <a:prstClr val="black"/>
              </a:solidFill>
            </a:endParaRPr>
          </a:p>
        </p:txBody>
      </p:sp>
    </p:spTree>
    <p:extLst>
      <p:ext uri="{BB962C8B-B14F-4D97-AF65-F5344CB8AC3E}">
        <p14:creationId xmlns:p14="http://schemas.microsoft.com/office/powerpoint/2010/main" val="779511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g.wallpapersafari.com/desktop/1600/900/76/93/cDlZ4X.jpg"/>
          <p:cNvPicPr>
            <a:picLocks noChangeAspect="1" noChangeArrowheads="1"/>
          </p:cNvPicPr>
          <p:nvPr/>
        </p:nvPicPr>
        <p:blipFill rotWithShape="1">
          <a:blip r:embed="rId2">
            <a:extLst>
              <a:ext uri="{28A0092B-C50C-407E-A947-70E740481C1C}">
                <a14:useLocalDpi xmlns:a14="http://schemas.microsoft.com/office/drawing/2010/main" val="0"/>
              </a:ext>
            </a:extLst>
          </a:blip>
          <a:srcRect l="6136" r="1886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3855"/>
            <a:ext cx="8229600" cy="1143000"/>
          </a:xfrm>
        </p:spPr>
        <p:txBody>
          <a:bodyPr>
            <a:normAutofit/>
          </a:bodyPr>
          <a:lstStyle/>
          <a:p>
            <a:r>
              <a:rPr lang="en-US" sz="6000" cap="all" dirty="0" smtClean="0">
                <a:solidFill>
                  <a:srgbClr val="FFFFCC"/>
                </a:solidFill>
                <a:effectLst>
                  <a:outerShdw blurRad="38100" dist="38100" dir="2700000" algn="tl">
                    <a:srgbClr val="000000">
                      <a:alpha val="43137"/>
                    </a:srgbClr>
                  </a:outerShdw>
                </a:effectLst>
              </a:rPr>
              <a:t>Marks of love</a:t>
            </a:r>
            <a:endParaRPr lang="en-US" sz="6000" cap="all" dirty="0">
              <a:solidFill>
                <a:srgbClr val="FFFFCC"/>
              </a:solidFill>
              <a:effectLst>
                <a:outerShdw blurRad="38100" dist="38100" dir="2700000" algn="tl">
                  <a:srgbClr val="000000">
                    <a:alpha val="43137"/>
                  </a:srgbClr>
                </a:outerShdw>
              </a:effectLst>
            </a:endParaRPr>
          </a:p>
        </p:txBody>
      </p:sp>
      <p:sp>
        <p:nvSpPr>
          <p:cNvPr id="4" name="Rectangle 3"/>
          <p:cNvSpPr/>
          <p:nvPr/>
        </p:nvSpPr>
        <p:spPr>
          <a:xfrm>
            <a:off x="-533400" y="1143000"/>
            <a:ext cx="10210800" cy="5257800"/>
          </a:xfrm>
          <a:prstGeom prst="rect">
            <a:avLst/>
          </a:prstGeom>
          <a:solidFill>
            <a:schemeClr val="tx1">
              <a:alpha val="4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457200" y="1371600"/>
            <a:ext cx="8229600" cy="4754563"/>
          </a:xfrm>
        </p:spPr>
        <p:txBody>
          <a:bodyPr>
            <a:normAutofit/>
          </a:bodyPr>
          <a:lstStyle/>
          <a:p>
            <a:r>
              <a:rPr lang="en-US" sz="3600" dirty="0" smtClean="0">
                <a:solidFill>
                  <a:schemeClr val="bg1"/>
                </a:solidFill>
                <a:effectLst>
                  <a:outerShdw blurRad="38100" dist="38100" dir="2700000" algn="tl">
                    <a:srgbClr val="000000">
                      <a:alpha val="43137"/>
                    </a:srgbClr>
                  </a:outerShdw>
                </a:effectLst>
              </a:rPr>
              <a:t>Rejoices with the truth.</a:t>
            </a:r>
          </a:p>
          <a:p>
            <a:pPr lvl="1"/>
            <a:r>
              <a:rPr lang="en-US" sz="3200" dirty="0" smtClean="0">
                <a:solidFill>
                  <a:schemeClr val="bg1"/>
                </a:solidFill>
                <a:effectLst>
                  <a:outerShdw blurRad="38100" dist="38100" dir="2700000" algn="tl">
                    <a:srgbClr val="000000">
                      <a:alpha val="43137"/>
                    </a:srgbClr>
                  </a:outerShdw>
                </a:effectLst>
              </a:rPr>
              <a:t>Spiritual growth in Christ’s love guides us in a different direction.</a:t>
            </a:r>
          </a:p>
          <a:p>
            <a:pPr lvl="1"/>
            <a:r>
              <a:rPr lang="en-US" sz="3200" dirty="0" smtClean="0">
                <a:solidFill>
                  <a:schemeClr val="bg1"/>
                </a:solidFill>
                <a:effectLst>
                  <a:outerShdw blurRad="38100" dist="38100" dir="2700000" algn="tl">
                    <a:srgbClr val="000000">
                      <a:alpha val="43137"/>
                    </a:srgbClr>
                  </a:outerShdw>
                </a:effectLst>
              </a:rPr>
              <a:t>There is a progression in the truth.</a:t>
            </a:r>
          </a:p>
          <a:p>
            <a:pPr lvl="2"/>
            <a:r>
              <a:rPr lang="en-US" sz="2800" dirty="0" smtClean="0">
                <a:solidFill>
                  <a:schemeClr val="bg1"/>
                </a:solidFill>
                <a:effectLst>
                  <a:outerShdw blurRad="38100" dist="38100" dir="2700000" algn="tl">
                    <a:srgbClr val="000000">
                      <a:alpha val="43137"/>
                    </a:srgbClr>
                  </a:outerShdw>
                </a:effectLst>
              </a:rPr>
              <a:t>We </a:t>
            </a:r>
            <a:r>
              <a:rPr lang="en-US" sz="2800" dirty="0" smtClean="0">
                <a:solidFill>
                  <a:srgbClr val="FFFF00"/>
                </a:solidFill>
                <a:effectLst>
                  <a:outerShdw blurRad="38100" dist="38100" dir="2700000" algn="tl">
                    <a:srgbClr val="000000">
                      <a:alpha val="43137"/>
                    </a:srgbClr>
                  </a:outerShdw>
                </a:effectLst>
              </a:rPr>
              <a:t>know</a:t>
            </a:r>
            <a:r>
              <a:rPr lang="en-US" sz="2800" dirty="0" smtClean="0">
                <a:solidFill>
                  <a:schemeClr val="bg1"/>
                </a:solidFill>
                <a:effectLst>
                  <a:outerShdw blurRad="38100" dist="38100" dir="2700000" algn="tl">
                    <a:srgbClr val="000000">
                      <a:alpha val="43137"/>
                    </a:srgbClr>
                  </a:outerShdw>
                </a:effectLst>
              </a:rPr>
              <a:t> the truth.</a:t>
            </a:r>
          </a:p>
          <a:p>
            <a:pPr lvl="2"/>
            <a:r>
              <a:rPr lang="en-US" sz="2800" dirty="0" smtClean="0">
                <a:solidFill>
                  <a:schemeClr val="bg1"/>
                </a:solidFill>
                <a:effectLst>
                  <a:outerShdw blurRad="38100" dist="38100" dir="2700000" algn="tl">
                    <a:srgbClr val="000000">
                      <a:alpha val="43137"/>
                    </a:srgbClr>
                  </a:outerShdw>
                </a:effectLst>
              </a:rPr>
              <a:t>We </a:t>
            </a:r>
            <a:r>
              <a:rPr lang="en-US" sz="2800" dirty="0" smtClean="0">
                <a:solidFill>
                  <a:srgbClr val="FFFF00"/>
                </a:solidFill>
                <a:effectLst>
                  <a:outerShdw blurRad="38100" dist="38100" dir="2700000" algn="tl">
                    <a:srgbClr val="000000">
                      <a:alpha val="43137"/>
                    </a:srgbClr>
                  </a:outerShdw>
                </a:effectLst>
              </a:rPr>
              <a:t>live</a:t>
            </a:r>
            <a:r>
              <a:rPr lang="en-US" sz="2800" dirty="0" smtClean="0">
                <a:solidFill>
                  <a:schemeClr val="bg1"/>
                </a:solidFill>
                <a:effectLst>
                  <a:outerShdw blurRad="38100" dist="38100" dir="2700000" algn="tl">
                    <a:srgbClr val="000000">
                      <a:alpha val="43137"/>
                    </a:srgbClr>
                  </a:outerShdw>
                </a:effectLst>
              </a:rPr>
              <a:t> in truth.</a:t>
            </a:r>
          </a:p>
          <a:p>
            <a:pPr lvl="2"/>
            <a:r>
              <a:rPr lang="en-US" sz="2800" dirty="0" smtClean="0">
                <a:solidFill>
                  <a:schemeClr val="bg1"/>
                </a:solidFill>
                <a:effectLst>
                  <a:outerShdw blurRad="38100" dist="38100" dir="2700000" algn="tl">
                    <a:srgbClr val="000000">
                      <a:alpha val="43137"/>
                    </a:srgbClr>
                  </a:outerShdw>
                </a:effectLst>
              </a:rPr>
              <a:t>We </a:t>
            </a:r>
            <a:r>
              <a:rPr lang="en-US" sz="2800" dirty="0" smtClean="0">
                <a:solidFill>
                  <a:srgbClr val="FFFF00"/>
                </a:solidFill>
                <a:effectLst>
                  <a:outerShdw blurRad="38100" dist="38100" dir="2700000" algn="tl">
                    <a:srgbClr val="000000">
                      <a:alpha val="43137"/>
                    </a:srgbClr>
                  </a:outerShdw>
                </a:effectLst>
              </a:rPr>
              <a:t>rejoice</a:t>
            </a:r>
            <a:r>
              <a:rPr lang="en-US" sz="2800" dirty="0" smtClean="0">
                <a:solidFill>
                  <a:schemeClr val="bg1"/>
                </a:solidFill>
                <a:effectLst>
                  <a:outerShdw blurRad="38100" dist="38100" dir="2700000" algn="tl">
                    <a:srgbClr val="000000">
                      <a:alpha val="43137"/>
                    </a:srgbClr>
                  </a:outerShdw>
                </a:effectLst>
              </a:rPr>
              <a:t> with truth.</a:t>
            </a:r>
            <a:endParaRPr lang="en-US" sz="2800" dirty="0" smtClean="0">
              <a:solidFill>
                <a:schemeClr val="bg1"/>
              </a:solidFill>
            </a:endParaRPr>
          </a:p>
        </p:txBody>
      </p:sp>
      <p:sp>
        <p:nvSpPr>
          <p:cNvPr id="6" name="Rectangle 5"/>
          <p:cNvSpPr/>
          <p:nvPr/>
        </p:nvSpPr>
        <p:spPr>
          <a:xfrm>
            <a:off x="4719851" y="2634018"/>
            <a:ext cx="4343400" cy="3581400"/>
          </a:xfrm>
          <a:prstGeom prst="rect">
            <a:avLst/>
          </a:prstGeom>
          <a:solidFill>
            <a:schemeClr val="bg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a:solidFill>
                  <a:prstClr val="black"/>
                </a:solidFill>
                <a:latin typeface="Times New Roman" panose="02020603050405020304" pitchFamily="18" charset="0"/>
                <a:cs typeface="Times New Roman" panose="02020603050405020304" pitchFamily="18" charset="0"/>
              </a:rPr>
              <a:t>Phil. 4:8 </a:t>
            </a:r>
            <a:r>
              <a:rPr lang="en-US" sz="2400" i="1" dirty="0">
                <a:solidFill>
                  <a:prstClr val="black"/>
                </a:solidFill>
                <a:latin typeface="Times New Roman" panose="02020603050405020304" pitchFamily="18" charset="0"/>
                <a:cs typeface="Times New Roman" panose="02020603050405020304" pitchFamily="18" charset="0"/>
              </a:rPr>
              <a:t>“Finally, brothers, whatever is true, whatever is honorable, whatever is just, whatever is pure, whatever is lovely, whatever is commendable, if there is any excellence, if there is anything worthy of praise, think about these things.”</a:t>
            </a:r>
          </a:p>
        </p:txBody>
      </p:sp>
      <p:sp>
        <p:nvSpPr>
          <p:cNvPr id="8" name="Rectangle 7"/>
          <p:cNvSpPr/>
          <p:nvPr/>
        </p:nvSpPr>
        <p:spPr>
          <a:xfrm>
            <a:off x="4343400" y="4114800"/>
            <a:ext cx="4343400" cy="1524000"/>
          </a:xfrm>
          <a:prstGeom prst="rect">
            <a:avLst/>
          </a:prstGeom>
          <a:solidFill>
            <a:schemeClr val="bg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a:solidFill>
                  <a:schemeClr val="tx1"/>
                </a:solidFill>
                <a:latin typeface="Times New Roman"/>
                <a:ea typeface="Calibri"/>
              </a:rPr>
              <a:t>1Tim. 2:4</a:t>
            </a:r>
            <a:r>
              <a:rPr lang="en-US" sz="2600" dirty="0">
                <a:solidFill>
                  <a:schemeClr val="tx1"/>
                </a:solidFill>
                <a:latin typeface="Times New Roman"/>
                <a:ea typeface="Calibri"/>
              </a:rPr>
              <a:t> </a:t>
            </a:r>
            <a:r>
              <a:rPr lang="en-US" sz="2400" i="1" dirty="0">
                <a:solidFill>
                  <a:schemeClr val="tx1"/>
                </a:solidFill>
                <a:latin typeface="Times New Roman"/>
                <a:ea typeface="Calibri"/>
              </a:rPr>
              <a:t>“</a:t>
            </a:r>
            <a:r>
              <a:rPr lang="x-none" sz="2400" i="1">
                <a:solidFill>
                  <a:schemeClr val="tx1"/>
                </a:solidFill>
                <a:latin typeface="Times New Roman"/>
                <a:ea typeface="Calibri"/>
              </a:rPr>
              <a:t>who desires all men to be saved and to come to the knowledge of the truth.</a:t>
            </a:r>
            <a:r>
              <a:rPr lang="en-US" sz="2400" i="1" dirty="0">
                <a:solidFill>
                  <a:schemeClr val="tx1"/>
                </a:solidFill>
                <a:latin typeface="Times New Roman"/>
                <a:ea typeface="Calibri"/>
              </a:rPr>
              <a:t>”</a:t>
            </a:r>
            <a:endParaRPr lang="en-US" sz="2400" i="1" dirty="0">
              <a:solidFill>
                <a:schemeClr val="tx1"/>
              </a:solidFill>
            </a:endParaRPr>
          </a:p>
        </p:txBody>
      </p:sp>
      <p:sp>
        <p:nvSpPr>
          <p:cNvPr id="9" name="Rectangle 8"/>
          <p:cNvSpPr/>
          <p:nvPr/>
        </p:nvSpPr>
        <p:spPr>
          <a:xfrm>
            <a:off x="457200" y="4708478"/>
            <a:ext cx="8229600" cy="2057400"/>
          </a:xfrm>
          <a:prstGeom prst="rect">
            <a:avLst/>
          </a:prstGeom>
          <a:solidFill>
            <a:schemeClr val="bg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err="1">
                <a:solidFill>
                  <a:schemeClr val="tx1"/>
                </a:solidFill>
                <a:latin typeface="Times New Roman"/>
                <a:ea typeface="Calibri"/>
              </a:rPr>
              <a:t>Eph</a:t>
            </a:r>
            <a:r>
              <a:rPr lang="en-US" sz="2600" b="1" i="1" dirty="0">
                <a:solidFill>
                  <a:schemeClr val="tx1"/>
                </a:solidFill>
                <a:latin typeface="Times New Roman"/>
                <a:ea typeface="Calibri"/>
              </a:rPr>
              <a:t> 5:3-4 </a:t>
            </a:r>
            <a:r>
              <a:rPr lang="en-US" sz="2400" i="1" dirty="0" smtClean="0">
                <a:solidFill>
                  <a:schemeClr val="tx1"/>
                </a:solidFill>
                <a:latin typeface="Times New Roman"/>
                <a:ea typeface="Calibri"/>
              </a:rPr>
              <a:t>“But </a:t>
            </a:r>
            <a:r>
              <a:rPr lang="en-US" sz="2400" i="1" dirty="0">
                <a:solidFill>
                  <a:schemeClr val="tx1"/>
                </a:solidFill>
                <a:latin typeface="Times New Roman"/>
                <a:ea typeface="Calibri"/>
              </a:rPr>
              <a:t>immorality or any impurity or greed must not even be named among you, as is proper among saints;  (4)  and there must be no filthiness and silly talk, or coarse jesting, which are not fitting, but rather giving of thanks</a:t>
            </a:r>
            <a:r>
              <a:rPr lang="en-US" sz="2400" i="1" dirty="0" smtClean="0">
                <a:solidFill>
                  <a:schemeClr val="tx1"/>
                </a:solidFill>
                <a:latin typeface="Times New Roman"/>
                <a:ea typeface="Calibri"/>
              </a:rPr>
              <a:t>.”</a:t>
            </a:r>
            <a:endParaRPr lang="en-US" sz="2400" i="1" dirty="0">
              <a:solidFill>
                <a:schemeClr val="tx1"/>
              </a:solidFill>
            </a:endParaRPr>
          </a:p>
        </p:txBody>
      </p:sp>
      <p:sp>
        <p:nvSpPr>
          <p:cNvPr id="10" name="Rectangle 9"/>
          <p:cNvSpPr/>
          <p:nvPr/>
        </p:nvSpPr>
        <p:spPr>
          <a:xfrm>
            <a:off x="1202709" y="5219700"/>
            <a:ext cx="6934200" cy="1181100"/>
          </a:xfrm>
          <a:prstGeom prst="rect">
            <a:avLst/>
          </a:prstGeom>
          <a:solidFill>
            <a:schemeClr val="bg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a:solidFill>
                  <a:schemeClr val="tx1"/>
                </a:solidFill>
                <a:latin typeface="Times New Roman"/>
                <a:ea typeface="Calibri"/>
              </a:rPr>
              <a:t>Ps. 1:2 </a:t>
            </a:r>
            <a:r>
              <a:rPr lang="en-US" sz="2400" i="1" dirty="0">
                <a:solidFill>
                  <a:schemeClr val="tx1"/>
                </a:solidFill>
                <a:latin typeface="Times New Roman"/>
                <a:ea typeface="Calibri"/>
              </a:rPr>
              <a:t>“But his delight is in the law of the LORD, And in His law he meditates day and night.”</a:t>
            </a:r>
            <a:endParaRPr lang="en-US" sz="2400" i="1" dirty="0">
              <a:solidFill>
                <a:schemeClr val="tx1"/>
              </a:solidFill>
            </a:endParaRPr>
          </a:p>
        </p:txBody>
      </p:sp>
    </p:spTree>
    <p:extLst>
      <p:ext uri="{BB962C8B-B14F-4D97-AF65-F5344CB8AC3E}">
        <p14:creationId xmlns:p14="http://schemas.microsoft.com/office/powerpoint/2010/main" val="10677085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250"/>
                                        <p:tgtEl>
                                          <p:spTgt spid="8"/>
                                        </p:tgtEl>
                                      </p:cBhvr>
                                    </p:animEffect>
                                    <p:set>
                                      <p:cBhvr>
                                        <p:cTn id="34" dur="1" fill="hold">
                                          <p:stCondLst>
                                            <p:cond delay="249"/>
                                          </p:stCondLst>
                                        </p:cTn>
                                        <p:tgtEl>
                                          <p:spTgt spid="8"/>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9"/>
                                        </p:tgtEl>
                                      </p:cBhvr>
                                    </p:animEffect>
                                    <p:set>
                                      <p:cBhvr>
                                        <p:cTn id="46" dur="1" fill="hold">
                                          <p:stCondLst>
                                            <p:cond delay="499"/>
                                          </p:stCondLst>
                                        </p:cTn>
                                        <p:tgtEl>
                                          <p:spTgt spid="9"/>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500"/>
                                        <p:tgtEl>
                                          <p:spTgt spid="3">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9" grpId="0" animBg="1"/>
      <p:bldP spid="9" grpId="1"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g.wallpapersafari.com/desktop/1600/900/76/93/cDlZ4X.jpg"/>
          <p:cNvPicPr>
            <a:picLocks noChangeAspect="1" noChangeArrowheads="1"/>
          </p:cNvPicPr>
          <p:nvPr/>
        </p:nvPicPr>
        <p:blipFill rotWithShape="1">
          <a:blip r:embed="rId2">
            <a:extLst>
              <a:ext uri="{28A0092B-C50C-407E-A947-70E740481C1C}">
                <a14:useLocalDpi xmlns:a14="http://schemas.microsoft.com/office/drawing/2010/main" val="0"/>
              </a:ext>
            </a:extLst>
          </a:blip>
          <a:srcRect l="6136" r="1886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3855"/>
            <a:ext cx="8229600" cy="1143000"/>
          </a:xfrm>
        </p:spPr>
        <p:txBody>
          <a:bodyPr>
            <a:normAutofit/>
          </a:bodyPr>
          <a:lstStyle/>
          <a:p>
            <a:r>
              <a:rPr lang="en-US" sz="6000" cap="all" dirty="0" smtClean="0">
                <a:solidFill>
                  <a:srgbClr val="FFFFCC"/>
                </a:solidFill>
                <a:effectLst>
                  <a:outerShdw blurRad="38100" dist="38100" dir="2700000" algn="tl">
                    <a:srgbClr val="000000">
                      <a:alpha val="43137"/>
                    </a:srgbClr>
                  </a:outerShdw>
                </a:effectLst>
              </a:rPr>
              <a:t>Marks of love</a:t>
            </a:r>
            <a:endParaRPr lang="en-US" sz="6000" cap="all" dirty="0">
              <a:solidFill>
                <a:srgbClr val="FFFFCC"/>
              </a:solidFill>
              <a:effectLst>
                <a:outerShdw blurRad="38100" dist="38100" dir="2700000" algn="tl">
                  <a:srgbClr val="000000">
                    <a:alpha val="43137"/>
                  </a:srgbClr>
                </a:outerShdw>
              </a:effectLst>
            </a:endParaRPr>
          </a:p>
        </p:txBody>
      </p:sp>
      <p:sp>
        <p:nvSpPr>
          <p:cNvPr id="4" name="Rectangle 3"/>
          <p:cNvSpPr/>
          <p:nvPr/>
        </p:nvSpPr>
        <p:spPr>
          <a:xfrm>
            <a:off x="-533400" y="1143000"/>
            <a:ext cx="10210800" cy="5257800"/>
          </a:xfrm>
          <a:prstGeom prst="rect">
            <a:avLst/>
          </a:prstGeom>
          <a:solidFill>
            <a:schemeClr val="tx1">
              <a:alpha val="4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457200" y="1371600"/>
            <a:ext cx="8229600" cy="4754563"/>
          </a:xfrm>
        </p:spPr>
        <p:txBody>
          <a:bodyPr>
            <a:normAutofit/>
          </a:bodyPr>
          <a:lstStyle/>
          <a:p>
            <a:r>
              <a:rPr lang="en-US" sz="3600" dirty="0" smtClean="0">
                <a:solidFill>
                  <a:schemeClr val="bg1"/>
                </a:solidFill>
                <a:effectLst>
                  <a:outerShdw blurRad="38100" dist="38100" dir="2700000" algn="tl">
                    <a:srgbClr val="000000">
                      <a:alpha val="43137"/>
                    </a:srgbClr>
                  </a:outerShdw>
                </a:effectLst>
              </a:rPr>
              <a:t>Rejoices with the truth.</a:t>
            </a:r>
          </a:p>
          <a:p>
            <a:pPr lvl="1"/>
            <a:r>
              <a:rPr lang="en-US" sz="3200" dirty="0" smtClean="0">
                <a:solidFill>
                  <a:schemeClr val="bg1"/>
                </a:solidFill>
                <a:effectLst>
                  <a:outerShdw blurRad="38100" dist="38100" dir="2700000" algn="tl">
                    <a:srgbClr val="000000">
                      <a:alpha val="43137"/>
                    </a:srgbClr>
                  </a:outerShdw>
                </a:effectLst>
              </a:rPr>
              <a:t>Spiritual growth in Christ’s love guides us in a different direction.</a:t>
            </a:r>
          </a:p>
          <a:p>
            <a:pPr lvl="1"/>
            <a:r>
              <a:rPr lang="en-US" sz="3200" dirty="0" smtClean="0">
                <a:solidFill>
                  <a:schemeClr val="bg1"/>
                </a:solidFill>
                <a:effectLst>
                  <a:outerShdw blurRad="38100" dist="38100" dir="2700000" algn="tl">
                    <a:srgbClr val="000000">
                      <a:alpha val="43137"/>
                    </a:srgbClr>
                  </a:outerShdw>
                </a:effectLst>
              </a:rPr>
              <a:t>There is a progression in the truth.</a:t>
            </a:r>
          </a:p>
          <a:p>
            <a:pPr lvl="1"/>
            <a:r>
              <a:rPr lang="en-US" sz="3200" dirty="0" smtClean="0">
                <a:solidFill>
                  <a:schemeClr val="bg1"/>
                </a:solidFill>
                <a:effectLst>
                  <a:outerShdw blurRad="38100" dist="38100" dir="2700000" algn="tl">
                    <a:srgbClr val="000000">
                      <a:alpha val="43137"/>
                    </a:srgbClr>
                  </a:outerShdw>
                </a:effectLst>
              </a:rPr>
              <a:t>The importance of rejoicing with the truth and not in unrighteousness:  </a:t>
            </a:r>
          </a:p>
          <a:p>
            <a:pPr marL="457200" lvl="1" indent="0" algn="ctr">
              <a:buNone/>
            </a:pPr>
            <a:r>
              <a:rPr lang="en-US" sz="3200" dirty="0" smtClean="0">
                <a:solidFill>
                  <a:srgbClr val="FFFF00"/>
                </a:solidFill>
                <a:effectLst>
                  <a:outerShdw blurRad="38100" dist="38100" dir="2700000" algn="tl">
                    <a:srgbClr val="000000">
                      <a:alpha val="43137"/>
                    </a:srgbClr>
                  </a:outerShdw>
                </a:effectLst>
              </a:rPr>
              <a:t>one way or another we tend to become like whatever we rejoice in.</a:t>
            </a:r>
            <a:endParaRPr lang="en-US" sz="3200" dirty="0" smtClean="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420389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g.wallpapersafari.com/desktop/1600/900/76/93/cDlZ4X.jpg"/>
          <p:cNvPicPr>
            <a:picLocks noChangeAspect="1" noChangeArrowheads="1"/>
          </p:cNvPicPr>
          <p:nvPr/>
        </p:nvPicPr>
        <p:blipFill rotWithShape="1">
          <a:blip r:embed="rId2">
            <a:extLst>
              <a:ext uri="{28A0092B-C50C-407E-A947-70E740481C1C}">
                <a14:useLocalDpi xmlns:a14="http://schemas.microsoft.com/office/drawing/2010/main" val="0"/>
              </a:ext>
            </a:extLst>
          </a:blip>
          <a:srcRect l="6136" r="1886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13855"/>
            <a:ext cx="8610600" cy="1143000"/>
          </a:xfrm>
        </p:spPr>
        <p:txBody>
          <a:bodyPr>
            <a:normAutofit/>
          </a:bodyPr>
          <a:lstStyle/>
          <a:p>
            <a:r>
              <a:rPr lang="en-US" sz="6000" cap="all" dirty="0" smtClean="0">
                <a:solidFill>
                  <a:srgbClr val="FFFFCC"/>
                </a:solidFill>
                <a:effectLst>
                  <a:outerShdw blurRad="38100" dist="38100" dir="2700000" algn="tl">
                    <a:srgbClr val="000000">
                      <a:alpha val="43137"/>
                    </a:srgbClr>
                  </a:outerShdw>
                </a:effectLst>
              </a:rPr>
              <a:t>What do we rejoice in?</a:t>
            </a:r>
            <a:endParaRPr lang="en-US" sz="6000" cap="all" dirty="0">
              <a:solidFill>
                <a:srgbClr val="FFFFCC"/>
              </a:solidFill>
              <a:effectLst>
                <a:outerShdw blurRad="38100" dist="38100" dir="2700000" algn="tl">
                  <a:srgbClr val="000000">
                    <a:alpha val="43137"/>
                  </a:srgbClr>
                </a:outerShdw>
              </a:effectLst>
            </a:endParaRPr>
          </a:p>
        </p:txBody>
      </p:sp>
      <p:sp>
        <p:nvSpPr>
          <p:cNvPr id="4" name="Rectangle 3"/>
          <p:cNvSpPr/>
          <p:nvPr/>
        </p:nvSpPr>
        <p:spPr>
          <a:xfrm>
            <a:off x="-533400" y="1143000"/>
            <a:ext cx="10210800" cy="5257800"/>
          </a:xfrm>
          <a:prstGeom prst="rect">
            <a:avLst/>
          </a:prstGeom>
          <a:solidFill>
            <a:schemeClr val="tx1">
              <a:alpha val="4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457200" y="1371600"/>
            <a:ext cx="8229600" cy="4754563"/>
          </a:xfrm>
        </p:spPr>
        <p:txBody>
          <a:bodyPr>
            <a:normAutofit/>
          </a:bodyPr>
          <a:lstStyle/>
          <a:p>
            <a:r>
              <a:rPr lang="en-US" sz="3600" dirty="0" smtClean="0">
                <a:solidFill>
                  <a:schemeClr val="bg1"/>
                </a:solidFill>
                <a:effectLst>
                  <a:outerShdw blurRad="38100" dist="38100" dir="2700000" algn="tl">
                    <a:srgbClr val="000000">
                      <a:alpha val="43137"/>
                    </a:srgbClr>
                  </a:outerShdw>
                </a:effectLst>
              </a:rPr>
              <a:t>How to tell.</a:t>
            </a:r>
          </a:p>
        </p:txBody>
      </p:sp>
    </p:spTree>
    <p:extLst>
      <p:ext uri="{BB962C8B-B14F-4D97-AF65-F5344CB8AC3E}">
        <p14:creationId xmlns:p14="http://schemas.microsoft.com/office/powerpoint/2010/main" val="641155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662</TotalTime>
  <Words>1469</Words>
  <Application>Microsoft Office PowerPoint</Application>
  <PresentationFormat>On-screen Show (4:3)</PresentationFormat>
  <Paragraphs>50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Marks of love</vt:lpstr>
      <vt:lpstr>PowerPoint Presentation</vt:lpstr>
      <vt:lpstr>Marks of love</vt:lpstr>
      <vt:lpstr>PowerPoint Presentation</vt:lpstr>
      <vt:lpstr>PowerPoint Presentation</vt:lpstr>
      <vt:lpstr>Marks of love</vt:lpstr>
      <vt:lpstr>Marks of love</vt:lpstr>
      <vt:lpstr>What do we rejoice in?</vt:lpstr>
      <vt:lpstr>PowerPoint Presentation</vt:lpstr>
      <vt:lpstr>What do we rejoice in?</vt:lpstr>
      <vt:lpstr>What do we rejoice in?</vt:lpstr>
      <vt:lpstr>PowerPoint Presentation</vt:lpstr>
      <vt:lpstr>PowerPoint Presentation</vt:lpstr>
      <vt:lpstr>PowerPoint Presentation</vt:lpstr>
      <vt:lpstr>What do we rejoice in?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Marks of Growth</dc:title>
  <dc:creator>Carla Jones</dc:creator>
  <cp:lastModifiedBy>Jones</cp:lastModifiedBy>
  <cp:revision>17</cp:revision>
  <dcterms:created xsi:type="dcterms:W3CDTF">2020-01-19T01:49:33Z</dcterms:created>
  <dcterms:modified xsi:type="dcterms:W3CDTF">2020-01-19T12:55:52Z</dcterms:modified>
</cp:coreProperties>
</file>