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60" r:id="rId2"/>
    <p:sldId id="258" r:id="rId3"/>
    <p:sldId id="261" r:id="rId4"/>
    <p:sldId id="259" r:id="rId5"/>
    <p:sldId id="262" r:id="rId6"/>
    <p:sldId id="263" r:id="rId7"/>
    <p:sldId id="264" r:id="rId8"/>
    <p:sldId id="265" r:id="rId9"/>
    <p:sldId id="266" r:id="rId10"/>
    <p:sldId id="267"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P22 Corinthia" panose="00000400000000000000" pitchFamily="2" charset="2"/>
      <p:regular r:id="rId17"/>
    </p:embeddedFont>
    <p:embeddedFont>
      <p:font typeface="Franklin Gothic Book" panose="020B050302010202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62A"/>
    <a:srgbClr val="F57B17"/>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14396-E3B4-4E9C-A204-3EFC58749559}" type="datetimeFigureOut">
              <a:rPr lang="en-US" smtClean="0"/>
              <a:t>11/30/2019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910B9-1052-41B1-9E1F-CD8D68559514}" type="slidenum">
              <a:rPr lang="en-US" smtClean="0"/>
              <a:t>‹#›</a:t>
            </a:fld>
            <a:endParaRPr lang="en-US"/>
          </a:p>
        </p:txBody>
      </p:sp>
    </p:spTree>
    <p:extLst>
      <p:ext uri="{BB962C8B-B14F-4D97-AF65-F5344CB8AC3E}">
        <p14:creationId xmlns:p14="http://schemas.microsoft.com/office/powerpoint/2010/main" val="342060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910B9-1052-41B1-9E1F-CD8D6855951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278029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3450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271756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332290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213515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139611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146286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362180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53081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21753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27C4D-0F35-4283-9869-9C14A68E57A6}"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800B7-46AB-4E2D-9C4B-F11EC578C948}" type="slidenum">
              <a:rPr lang="en-US" smtClean="0"/>
              <a:pPr/>
              <a:t>‹#›</a:t>
            </a:fld>
            <a:endParaRPr lang="en-US"/>
          </a:p>
        </p:txBody>
      </p:sp>
    </p:spTree>
    <p:extLst>
      <p:ext uri="{BB962C8B-B14F-4D97-AF65-F5344CB8AC3E}">
        <p14:creationId xmlns:p14="http://schemas.microsoft.com/office/powerpoint/2010/main" val="140562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27C4D-0F35-4283-9869-9C14A68E57A6}" type="datetimeFigureOut">
              <a:rPr lang="en-US" smtClean="0"/>
              <a:pPr/>
              <a:t>11/30/2019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800B7-46AB-4E2D-9C4B-F11EC578C948}" type="slidenum">
              <a:rPr lang="en-US" smtClean="0"/>
              <a:pPr/>
              <a:t>‹#›</a:t>
            </a:fld>
            <a:endParaRPr lang="en-US"/>
          </a:p>
        </p:txBody>
      </p:sp>
    </p:spTree>
    <p:extLst>
      <p:ext uri="{BB962C8B-B14F-4D97-AF65-F5344CB8AC3E}">
        <p14:creationId xmlns:p14="http://schemas.microsoft.com/office/powerpoint/2010/main" val="14053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838200"/>
            <a:ext cx="7315200" cy="5078313"/>
          </a:xfrm>
          <a:prstGeom prst="rect">
            <a:avLst/>
          </a:prstGeom>
          <a:noFill/>
        </p:spPr>
        <p:txBody>
          <a:bodyPr wrap="square" rtlCol="0">
            <a:spAutoFit/>
          </a:bodyPr>
          <a:lstStyle/>
          <a:p>
            <a:pPr algn="ctr"/>
            <a:r>
              <a:rPr lang="en-US" sz="3600" dirty="0" smtClean="0">
                <a:solidFill>
                  <a:schemeClr val="bg1"/>
                </a:solidFill>
              </a:rPr>
              <a:t>“We </a:t>
            </a:r>
            <a:r>
              <a:rPr lang="en-US" sz="3600" dirty="0">
                <a:solidFill>
                  <a:schemeClr val="bg1"/>
                </a:solidFill>
              </a:rPr>
              <a:t>have things </a:t>
            </a:r>
            <a:r>
              <a:rPr lang="en-US" sz="3600" dirty="0" smtClean="0">
                <a:solidFill>
                  <a:schemeClr val="bg1"/>
                </a:solidFill>
              </a:rPr>
              <a:t>backwards, </a:t>
            </a:r>
            <a:r>
              <a:rPr lang="en-US" sz="3600" dirty="0">
                <a:solidFill>
                  <a:schemeClr val="bg1"/>
                </a:solidFill>
              </a:rPr>
              <a:t>we have only one day a year for Thanksgiving and 364 days for grumbling and complaining.  We ought to have one day a year for expressing our grumbles, groans, grunts, and grouching and 364 days a year for blessing the Lord who satisfies our mouth with good things.” </a:t>
            </a:r>
          </a:p>
        </p:txBody>
      </p:sp>
    </p:spTree>
    <p:extLst>
      <p:ext uri="{BB962C8B-B14F-4D97-AF65-F5344CB8AC3E}">
        <p14:creationId xmlns:p14="http://schemas.microsoft.com/office/powerpoint/2010/main" val="38903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 y="533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752600" y="3810000"/>
            <a:ext cx="6252029" cy="2286000"/>
          </a:xfrm>
        </p:spPr>
        <p:txBody>
          <a:bodyPr>
            <a:normAutofit/>
          </a:bodyPr>
          <a:lstStyle/>
          <a:p>
            <a:pPr algn="r">
              <a:lnSpc>
                <a:spcPct val="80000"/>
              </a:lnSpc>
            </a:pPr>
            <a:r>
              <a:rPr lang="en-US" dirty="0" smtClean="0">
                <a:effectLst>
                  <a:outerShdw blurRad="38100" dist="38100" dir="2700000" algn="tl">
                    <a:srgbClr val="000000">
                      <a:alpha val="43137"/>
                    </a:srgbClr>
                  </a:outerShdw>
                </a:effectLst>
                <a:latin typeface="Franklin Gothic Book" pitchFamily="34" charset="0"/>
              </a:rPr>
              <a:t>THE CONSTANCY OF</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11500" dirty="0" smtClean="0">
                <a:effectLst>
                  <a:outerShdw blurRad="38100" dist="38100" dir="2700000" algn="tl">
                    <a:srgbClr val="000000">
                      <a:alpha val="43137"/>
                    </a:srgbClr>
                  </a:outerShdw>
                </a:effectLst>
                <a:latin typeface="P22 Corinthia" pitchFamily="2" charset="0"/>
              </a:rPr>
              <a:t>Thankfulness</a:t>
            </a:r>
            <a:endParaRPr lang="en-US" dirty="0">
              <a:effectLst>
                <a:outerShdw blurRad="38100" dist="38100" dir="2700000" algn="tl">
                  <a:srgbClr val="000000">
                    <a:alpha val="43137"/>
                  </a:srgbClr>
                </a:outerShdw>
              </a:effectLst>
              <a:latin typeface="P22 Corinthia" pitchFamily="2" charset="0"/>
            </a:endParaRPr>
          </a:p>
        </p:txBody>
      </p:sp>
    </p:spTree>
    <p:extLst>
      <p:ext uri="{BB962C8B-B14F-4D97-AF65-F5344CB8AC3E}">
        <p14:creationId xmlns:p14="http://schemas.microsoft.com/office/powerpoint/2010/main" val="1806907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Thanksgiving in Scripture</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lnSpcReduction="10000"/>
          </a:bodyPr>
          <a:lstStyle/>
          <a:p>
            <a:r>
              <a:rPr lang="en-US" sz="3600" b="1" i="1" dirty="0" smtClean="0"/>
              <a:t>Eph. 5:4, 19-20 ESV</a:t>
            </a:r>
            <a:r>
              <a:rPr lang="en-US" sz="3600" dirty="0" smtClean="0"/>
              <a:t> </a:t>
            </a:r>
            <a:r>
              <a:rPr lang="en-US" i="1" dirty="0" smtClean="0"/>
              <a:t>“Let there be no filthiness nor foolish talk nor crude joking, which are out of place, but instead </a:t>
            </a:r>
            <a:r>
              <a:rPr lang="en-US" i="1" u="sng" dirty="0" smtClean="0"/>
              <a:t>let there be thanksgiving</a:t>
            </a:r>
            <a:r>
              <a:rPr lang="en-US" i="1" dirty="0" smtClean="0"/>
              <a:t>.”</a:t>
            </a:r>
            <a:r>
              <a:rPr lang="en-US" sz="3600" dirty="0" smtClean="0"/>
              <a:t>  “</a:t>
            </a:r>
            <a:r>
              <a:rPr lang="en-US" i="1" dirty="0" smtClean="0"/>
              <a:t>19)  addressing one another in psalms and hymns and spiritual songs, singing and making melody to the Lord with your heart,  (20)  </a:t>
            </a:r>
            <a:r>
              <a:rPr lang="en-US" i="1" u="sng" dirty="0" smtClean="0"/>
              <a:t>giving thanks</a:t>
            </a:r>
            <a:r>
              <a:rPr lang="en-US" i="1" dirty="0" smtClean="0"/>
              <a:t> always and for everything to God the Father in the name of our Lord Jesus Christ,”</a:t>
            </a:r>
            <a:endParaRPr lang="en-US" dirty="0" smtClean="0"/>
          </a:p>
        </p:txBody>
      </p:sp>
    </p:spTree>
    <p:extLst>
      <p:ext uri="{BB962C8B-B14F-4D97-AF65-F5344CB8AC3E}">
        <p14:creationId xmlns:p14="http://schemas.microsoft.com/office/powerpoint/2010/main" val="1551006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Thanksgiving in Scripture</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lnSpcReduction="10000"/>
          </a:bodyPr>
          <a:lstStyle/>
          <a:p>
            <a:r>
              <a:rPr lang="en-US" sz="3600" b="1" i="1" dirty="0" smtClean="0"/>
              <a:t>Phil. 4:6</a:t>
            </a:r>
            <a:r>
              <a:rPr lang="en-US" sz="3600" dirty="0" smtClean="0"/>
              <a:t> </a:t>
            </a:r>
            <a:r>
              <a:rPr lang="en-US" sz="3600" b="1" i="1" dirty="0" smtClean="0"/>
              <a:t>ESV </a:t>
            </a:r>
            <a:r>
              <a:rPr lang="en-US" i="1" dirty="0" smtClean="0"/>
              <a:t>“do not be anxious about anything, but in everything by prayer and supplication </a:t>
            </a:r>
            <a:r>
              <a:rPr lang="en-US" i="1" u="sng" dirty="0" smtClean="0"/>
              <a:t>with thanksgiving </a:t>
            </a:r>
            <a:r>
              <a:rPr lang="en-US" i="1" dirty="0" smtClean="0"/>
              <a:t>let your requests be made known to God.” </a:t>
            </a:r>
          </a:p>
          <a:p>
            <a:pPr marL="342900" lvl="2" indent="-342900"/>
            <a:r>
              <a:rPr lang="en-US" sz="3200" b="1" i="1" dirty="0" smtClean="0"/>
              <a:t>Col. 2:6-7</a:t>
            </a:r>
            <a:r>
              <a:rPr lang="en-US" sz="3200" dirty="0" smtClean="0"/>
              <a:t> </a:t>
            </a:r>
            <a:r>
              <a:rPr lang="en-US" sz="3200" b="1" i="1" dirty="0" smtClean="0"/>
              <a:t>ESV</a:t>
            </a:r>
            <a:r>
              <a:rPr lang="en-US" sz="3200" i="1" dirty="0" smtClean="0"/>
              <a:t>“ Therefore, as you received Christ Jesus the Lord, so walk in him,  (7)  rooted and built up in him and established in the faith, just as you were taught, </a:t>
            </a:r>
            <a:r>
              <a:rPr lang="en-US" sz="3200" i="1" u="sng" dirty="0" smtClean="0"/>
              <a:t>abounding in thanksgiving</a:t>
            </a:r>
            <a:r>
              <a:rPr lang="en-US" sz="3200" i="1" dirty="0" smtClean="0"/>
              <a:t>.”</a:t>
            </a:r>
            <a:endParaRPr lang="en-US" sz="3200" dirty="0" smtClean="0"/>
          </a:p>
        </p:txBody>
      </p:sp>
    </p:spTree>
    <p:extLst>
      <p:ext uri="{BB962C8B-B14F-4D97-AF65-F5344CB8AC3E}">
        <p14:creationId xmlns:p14="http://schemas.microsoft.com/office/powerpoint/2010/main" val="155100629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Thanksgiving in Scripture</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fontScale="92500" lnSpcReduction="10000"/>
          </a:bodyPr>
          <a:lstStyle/>
          <a:p>
            <a:r>
              <a:rPr lang="en-US" sz="3900" b="1" i="1" dirty="0" smtClean="0"/>
              <a:t>Col. 3:15-17 ESV </a:t>
            </a:r>
            <a:r>
              <a:rPr lang="en-US" sz="3400" i="1" dirty="0" smtClean="0"/>
              <a:t>“ And let the peace of Christ rule in your hearts, to which indeed you were called in one body. And be </a:t>
            </a:r>
            <a:r>
              <a:rPr lang="en-US" sz="3400" i="1" u="sng" dirty="0" smtClean="0"/>
              <a:t>thankful</a:t>
            </a:r>
            <a:r>
              <a:rPr lang="en-US" sz="3400" i="1" dirty="0" smtClean="0"/>
              <a:t>.  (16)  Let the word of Christ dwell in you richly, teaching and admonishing one another in all wisdom, singing psalms and hymns and spiritual songs, with </a:t>
            </a:r>
            <a:r>
              <a:rPr lang="en-US" sz="3400" i="1" u="sng" dirty="0" smtClean="0"/>
              <a:t>thankfulness</a:t>
            </a:r>
            <a:r>
              <a:rPr lang="en-US" sz="3400" i="1" dirty="0" smtClean="0"/>
              <a:t> in your hearts to God.  (17)  And whatever you do, in word or deed, do everything in the name of the Lord Jesus, </a:t>
            </a:r>
            <a:r>
              <a:rPr lang="en-US" sz="3400" i="1" u="sng" dirty="0" smtClean="0"/>
              <a:t>giving thanks</a:t>
            </a:r>
            <a:r>
              <a:rPr lang="en-US" sz="3400" i="1" dirty="0" smtClean="0"/>
              <a:t> to God the Father through him.”</a:t>
            </a:r>
            <a:endParaRPr lang="en-US" sz="3400" dirty="0"/>
          </a:p>
        </p:txBody>
      </p:sp>
    </p:spTree>
    <p:extLst>
      <p:ext uri="{BB962C8B-B14F-4D97-AF65-F5344CB8AC3E}">
        <p14:creationId xmlns:p14="http://schemas.microsoft.com/office/powerpoint/2010/main" val="155100629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One Who Gave Thanks</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a:bodyPr>
          <a:lstStyle/>
          <a:p>
            <a:r>
              <a:rPr lang="en-US" sz="4000" dirty="0" smtClean="0"/>
              <a:t>10 Lepers  </a:t>
            </a:r>
            <a:r>
              <a:rPr lang="en-US" sz="4000" b="1" i="1" dirty="0" smtClean="0">
                <a:solidFill>
                  <a:srgbClr val="FFFF00"/>
                </a:solidFill>
                <a:effectLst>
                  <a:outerShdw blurRad="38100" dist="38100" dir="2700000" algn="tl">
                    <a:srgbClr val="000000"/>
                  </a:outerShdw>
                </a:effectLst>
              </a:rPr>
              <a:t>Lk. 17:11-19</a:t>
            </a:r>
          </a:p>
          <a:p>
            <a:pPr lvl="1"/>
            <a:r>
              <a:rPr lang="en-US" sz="3200" dirty="0" smtClean="0"/>
              <a:t>To be a leper was to be cast out of society.</a:t>
            </a:r>
          </a:p>
          <a:p>
            <a:pPr lvl="1"/>
            <a:r>
              <a:rPr lang="en-US" sz="3200" dirty="0" smtClean="0"/>
              <a:t>The lepers call out to Jesus.</a:t>
            </a:r>
          </a:p>
          <a:p>
            <a:pPr lvl="1"/>
            <a:r>
              <a:rPr lang="en-US" sz="3200" dirty="0" smtClean="0"/>
              <a:t>They </a:t>
            </a:r>
            <a:r>
              <a:rPr lang="en-US" sz="3200" dirty="0" smtClean="0"/>
              <a:t>acted in faith</a:t>
            </a:r>
            <a:r>
              <a:rPr lang="en-US" sz="3200" dirty="0" smtClean="0"/>
              <a:t>.</a:t>
            </a:r>
            <a:endParaRPr lang="en-US" sz="3200" dirty="0"/>
          </a:p>
        </p:txBody>
      </p:sp>
    </p:spTree>
    <p:extLst>
      <p:ext uri="{BB962C8B-B14F-4D97-AF65-F5344CB8AC3E}">
        <p14:creationId xmlns:p14="http://schemas.microsoft.com/office/powerpoint/2010/main" val="1551006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One Who Gave Thanks</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a:bodyPr>
          <a:lstStyle/>
          <a:p>
            <a:r>
              <a:rPr lang="en-US" sz="4000" dirty="0" smtClean="0"/>
              <a:t>One took </a:t>
            </a:r>
            <a:r>
              <a:rPr lang="en-US" sz="4000" dirty="0" smtClean="0"/>
              <a:t>notice.</a:t>
            </a:r>
            <a:endParaRPr lang="en-US" sz="4000" i="1" dirty="0" smtClean="0">
              <a:solidFill>
                <a:srgbClr val="FFFF00"/>
              </a:solidFill>
              <a:effectLst>
                <a:outerShdw blurRad="38100" dist="38100" dir="2700000" algn="tl">
                  <a:srgbClr val="000000">
                    <a:alpha val="43137"/>
                  </a:srgbClr>
                </a:outerShdw>
              </a:effectLst>
            </a:endParaRPr>
          </a:p>
          <a:p>
            <a:pPr lvl="1"/>
            <a:r>
              <a:rPr lang="en-US" sz="3200" dirty="0" smtClean="0"/>
              <a:t>He saw that he had been healed.</a:t>
            </a:r>
          </a:p>
          <a:p>
            <a:pPr lvl="1"/>
            <a:r>
              <a:rPr lang="en-US" sz="3200" dirty="0" smtClean="0"/>
              <a:t>The beginning of thanksgiving is to recognize what we have. </a:t>
            </a:r>
            <a:r>
              <a:rPr lang="en-US" sz="3200" b="1" i="1" dirty="0" smtClean="0">
                <a:solidFill>
                  <a:srgbClr val="FFFF00"/>
                </a:solidFill>
                <a:effectLst>
                  <a:outerShdw blurRad="38100" dist="38100" dir="2700000" algn="tl">
                    <a:srgbClr val="000000"/>
                  </a:outerShdw>
                </a:effectLst>
              </a:rPr>
              <a:t>2Pet. 1:3</a:t>
            </a:r>
          </a:p>
          <a:p>
            <a:pPr lvl="1"/>
            <a:r>
              <a:rPr lang="en-US" sz="3200" dirty="0" smtClean="0"/>
              <a:t>Satan wants us to see how bad we have it.</a:t>
            </a:r>
          </a:p>
          <a:p>
            <a:pPr lvl="1"/>
            <a:endParaRPr lang="en-US" sz="3200" i="1" dirty="0">
              <a:effectLst>
                <a:outerShdw blurRad="38100" dist="38100" dir="2700000" algn="tl">
                  <a:srgbClr val="000000">
                    <a:alpha val="43137"/>
                  </a:srgbClr>
                </a:outerShdw>
              </a:effectLst>
            </a:endParaRPr>
          </a:p>
        </p:txBody>
      </p:sp>
      <p:sp>
        <p:nvSpPr>
          <p:cNvPr id="6" name="Rectangle 5"/>
          <p:cNvSpPr/>
          <p:nvPr/>
        </p:nvSpPr>
        <p:spPr>
          <a:xfrm>
            <a:off x="762000" y="4495800"/>
            <a:ext cx="7543800" cy="1752600"/>
          </a:xfrm>
          <a:prstGeom prst="rect">
            <a:avLst/>
          </a:prstGeom>
          <a:solidFill>
            <a:srgbClr val="F6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80000"/>
                    </a:srgbClr>
                  </a:outerShdw>
                </a:effectLst>
              </a:rPr>
              <a:t>“An unthankful Christian is a defeated Christian because they have lost their joy.”  Robert Massey</a:t>
            </a:r>
            <a:endParaRPr lang="en-US" sz="2800" dirty="0">
              <a:effectLst>
                <a:outerShdw blurRad="38100" dist="38100" dir="2700000" algn="tl">
                  <a:srgbClr val="000000">
                    <a:alpha val="80000"/>
                  </a:srgbClr>
                </a:outerShdw>
              </a:effectLst>
            </a:endParaRPr>
          </a:p>
        </p:txBody>
      </p:sp>
      <p:sp>
        <p:nvSpPr>
          <p:cNvPr id="2" name="Rectangle 1"/>
          <p:cNvSpPr/>
          <p:nvPr/>
        </p:nvSpPr>
        <p:spPr>
          <a:xfrm>
            <a:off x="2930236" y="3962400"/>
            <a:ext cx="6248400" cy="19812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C000"/>
                </a:solidFill>
                <a:effectLst>
                  <a:outerShdw blurRad="38100" dist="38100" dir="2700000" algn="tl">
                    <a:srgbClr val="000000"/>
                  </a:outerShdw>
                </a:effectLst>
                <a:latin typeface="Times New Roman"/>
                <a:ea typeface="Calibri"/>
              </a:rPr>
              <a:t>2 Pet. 1:3</a:t>
            </a:r>
            <a:r>
              <a:rPr lang="en-US" sz="2800" dirty="0">
                <a:solidFill>
                  <a:srgbClr val="FFC000"/>
                </a:solidFill>
                <a:effectLst>
                  <a:outerShdw blurRad="38100" dist="38100" dir="2700000" algn="tl">
                    <a:srgbClr val="000000"/>
                  </a:outerShdw>
                </a:effectLst>
                <a:latin typeface="Times New Roman"/>
                <a:ea typeface="Calibri"/>
              </a:rPr>
              <a:t> </a:t>
            </a:r>
            <a:r>
              <a:rPr lang="en-US" sz="2600" i="1" dirty="0">
                <a:effectLst>
                  <a:outerShdw blurRad="38100" dist="38100" dir="2700000" algn="tl">
                    <a:srgbClr val="000000"/>
                  </a:outerShdw>
                </a:effectLst>
                <a:latin typeface="Times New Roman"/>
                <a:ea typeface="Calibri"/>
              </a:rPr>
              <a:t>“His divine power has given us everything we need for life and godliness through the full knowledge of the one who called us by his own glory and excellence.”</a:t>
            </a:r>
            <a:r>
              <a:rPr lang="en-US" sz="2600" dirty="0">
                <a:effectLst>
                  <a:outerShdw blurRad="38100" dist="38100" dir="2700000" algn="tl">
                    <a:srgbClr val="000000"/>
                  </a:outerShdw>
                </a:effectLst>
                <a:latin typeface="Times New Roman"/>
                <a:ea typeface="Calibri"/>
              </a:rPr>
              <a:t> </a:t>
            </a:r>
            <a:endParaRPr lang="en-US" sz="2600" dirty="0">
              <a:effectLst>
                <a:outerShdw blurRad="38100" dist="38100" dir="2700000" algn="tl">
                  <a:srgbClr val="000000"/>
                </a:outerShdw>
              </a:effectLst>
            </a:endParaRPr>
          </a:p>
        </p:txBody>
      </p:sp>
    </p:spTree>
    <p:extLst>
      <p:ext uri="{BB962C8B-B14F-4D97-AF65-F5344CB8AC3E}">
        <p14:creationId xmlns:p14="http://schemas.microsoft.com/office/powerpoint/2010/main" val="1551006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One Who Gave Thanks</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a:bodyPr>
          <a:lstStyle/>
          <a:p>
            <a:r>
              <a:rPr lang="en-US" sz="4000" dirty="0" smtClean="0"/>
              <a:t>One made gratitude a </a:t>
            </a:r>
            <a:r>
              <a:rPr lang="en-US" sz="4000" dirty="0" smtClean="0"/>
              <a:t>priority.</a:t>
            </a:r>
            <a:endParaRPr lang="en-US" sz="4000" i="1" dirty="0" smtClean="0">
              <a:solidFill>
                <a:srgbClr val="FFFF00"/>
              </a:solidFill>
              <a:effectLst>
                <a:outerShdw blurRad="38100" dist="38100" dir="2700000" algn="tl">
                  <a:srgbClr val="000000">
                    <a:alpha val="43137"/>
                  </a:srgbClr>
                </a:outerShdw>
              </a:effectLst>
            </a:endParaRPr>
          </a:p>
          <a:p>
            <a:pPr lvl="1"/>
            <a:r>
              <a:rPr lang="en-US" sz="3200" dirty="0" smtClean="0"/>
              <a:t>He turned back.</a:t>
            </a:r>
          </a:p>
          <a:p>
            <a:pPr lvl="1"/>
            <a:r>
              <a:rPr lang="en-US" sz="3200" dirty="0" smtClean="0"/>
              <a:t>Thanksgiving is a priority because of who God is and what He has done.</a:t>
            </a:r>
            <a:r>
              <a:rPr lang="en-US" sz="3200" dirty="0" smtClean="0">
                <a:effectLst>
                  <a:outerShdw blurRad="38100" dist="38100" dir="2700000" algn="tl">
                    <a:srgbClr val="000000">
                      <a:alpha val="43137"/>
                    </a:srgbClr>
                  </a:outerShdw>
                </a:effectLst>
              </a:rPr>
              <a:t>  </a:t>
            </a:r>
            <a:r>
              <a:rPr lang="en-US" sz="3200" b="1" i="1" dirty="0" smtClean="0">
                <a:solidFill>
                  <a:srgbClr val="FFFF00"/>
                </a:solidFill>
                <a:effectLst>
                  <a:outerShdw blurRad="38100" dist="38100" dir="2700000" algn="tl">
                    <a:srgbClr val="000000"/>
                  </a:outerShdw>
                </a:effectLst>
              </a:rPr>
              <a:t>Ps. 118:1</a:t>
            </a:r>
          </a:p>
          <a:p>
            <a:pPr lvl="1"/>
            <a:r>
              <a:rPr lang="en-US" sz="3200" dirty="0" smtClean="0"/>
              <a:t>To be a priority means we must show gratitude in every situation. </a:t>
            </a:r>
            <a:r>
              <a:rPr lang="en-US" sz="3200" b="1" i="1" dirty="0" smtClean="0">
                <a:solidFill>
                  <a:srgbClr val="FFFF00"/>
                </a:solidFill>
                <a:effectLst>
                  <a:outerShdw blurRad="38100" dist="38100" dir="2700000" algn="tl">
                    <a:srgbClr val="000000"/>
                  </a:outerShdw>
                </a:effectLst>
              </a:rPr>
              <a:t>1 Thess. 5:18</a:t>
            </a:r>
          </a:p>
          <a:p>
            <a:pPr lvl="1"/>
            <a:endParaRPr lang="en-US" sz="3200" i="1" dirty="0">
              <a:effectLst>
                <a:outerShdw blurRad="38100" dist="38100" dir="2700000" algn="tl">
                  <a:srgbClr val="000000">
                    <a:alpha val="43137"/>
                  </a:srgbClr>
                </a:outerShdw>
              </a:effectLst>
            </a:endParaRPr>
          </a:p>
        </p:txBody>
      </p:sp>
      <p:sp>
        <p:nvSpPr>
          <p:cNvPr id="6" name="Rectangle 5"/>
          <p:cNvSpPr/>
          <p:nvPr/>
        </p:nvSpPr>
        <p:spPr>
          <a:xfrm>
            <a:off x="1778659" y="3962400"/>
            <a:ext cx="5576455" cy="1676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C000"/>
                </a:solidFill>
                <a:effectLst>
                  <a:outerShdw blurRad="38100" dist="38100" dir="2700000" algn="tl">
                    <a:srgbClr val="000000"/>
                  </a:outerShdw>
                </a:effectLst>
                <a:latin typeface="Times New Roman"/>
                <a:ea typeface="Calibri"/>
              </a:rPr>
              <a:t>PS. 118:1</a:t>
            </a:r>
            <a:r>
              <a:rPr lang="en-US" sz="2600" i="1" dirty="0" smtClean="0">
                <a:effectLst>
                  <a:outerShdw blurRad="38100" dist="38100" dir="2700000" algn="tl">
                    <a:srgbClr val="000000"/>
                  </a:outerShdw>
                </a:effectLst>
                <a:latin typeface="Times New Roman"/>
                <a:ea typeface="Calibri"/>
              </a:rPr>
              <a:t>“Oh </a:t>
            </a:r>
            <a:r>
              <a:rPr lang="en-US" sz="2600" i="1" dirty="0">
                <a:effectLst>
                  <a:outerShdw blurRad="38100" dist="38100" dir="2700000" algn="tl">
                    <a:srgbClr val="000000"/>
                  </a:outerShdw>
                </a:effectLst>
                <a:latin typeface="Times New Roman"/>
                <a:ea typeface="Calibri"/>
              </a:rPr>
              <a:t>give thanks to the LORD, for he is good; for his steadfast love endures forever!” </a:t>
            </a:r>
            <a:endParaRPr lang="en-US" sz="2600" dirty="0">
              <a:effectLst>
                <a:outerShdw blurRad="38100" dist="38100" dir="2700000" algn="tl">
                  <a:srgbClr val="000000"/>
                </a:outerShdw>
              </a:effectLst>
            </a:endParaRPr>
          </a:p>
        </p:txBody>
      </p:sp>
      <p:sp>
        <p:nvSpPr>
          <p:cNvPr id="10" name="Rectangle 9"/>
          <p:cNvSpPr/>
          <p:nvPr/>
        </p:nvSpPr>
        <p:spPr>
          <a:xfrm>
            <a:off x="2590798" y="5084619"/>
            <a:ext cx="5214587" cy="1676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C000"/>
                </a:solidFill>
                <a:effectLst>
                  <a:outerShdw blurRad="38100" dist="38100" dir="2700000" algn="tl">
                    <a:srgbClr val="000000"/>
                  </a:outerShdw>
                </a:effectLst>
                <a:latin typeface="Times New Roman"/>
                <a:ea typeface="Calibri"/>
              </a:rPr>
              <a:t>1 Thess. 5:18 </a:t>
            </a:r>
            <a:r>
              <a:rPr lang="en-US" sz="2600" i="1" dirty="0" smtClean="0">
                <a:solidFill>
                  <a:schemeClr val="bg1"/>
                </a:solidFill>
                <a:effectLst>
                  <a:outerShdw blurRad="38100" dist="38100" dir="2700000" algn="tl">
                    <a:srgbClr val="000000"/>
                  </a:outerShdw>
                </a:effectLst>
                <a:latin typeface="Times New Roman"/>
                <a:ea typeface="Calibri"/>
              </a:rPr>
              <a:t>“in </a:t>
            </a:r>
            <a:r>
              <a:rPr lang="en-US" sz="2600" i="1" dirty="0">
                <a:solidFill>
                  <a:schemeClr val="bg1"/>
                </a:solidFill>
                <a:effectLst>
                  <a:outerShdw blurRad="38100" dist="38100" dir="2700000" algn="tl">
                    <a:srgbClr val="000000"/>
                  </a:outerShdw>
                </a:effectLst>
                <a:latin typeface="Times New Roman"/>
                <a:ea typeface="Calibri"/>
              </a:rPr>
              <a:t>everything give thanks; for this is God's will for you in Christ Jesus</a:t>
            </a:r>
            <a:r>
              <a:rPr lang="en-US" sz="2600" i="1" dirty="0" smtClean="0">
                <a:solidFill>
                  <a:schemeClr val="bg1"/>
                </a:solidFill>
                <a:effectLst>
                  <a:outerShdw blurRad="38100" dist="38100" dir="2700000" algn="tl">
                    <a:srgbClr val="000000"/>
                  </a:outerShdw>
                </a:effectLst>
                <a:latin typeface="Times New Roman"/>
                <a:ea typeface="Calibri"/>
              </a:rPr>
              <a:t>.” </a:t>
            </a:r>
            <a:endParaRPr lang="en-US" sz="2600" i="1" dirty="0">
              <a:solidFill>
                <a:schemeClr val="bg1"/>
              </a:solidFill>
              <a:effectLst>
                <a:outerShdw blurRad="38100" dist="38100" dir="2700000" algn="tl">
                  <a:srgbClr val="000000"/>
                </a:outerShdw>
              </a:effectLst>
            </a:endParaRPr>
          </a:p>
        </p:txBody>
      </p:sp>
      <p:sp>
        <p:nvSpPr>
          <p:cNvPr id="11" name="Rectangle 10"/>
          <p:cNvSpPr/>
          <p:nvPr/>
        </p:nvSpPr>
        <p:spPr>
          <a:xfrm>
            <a:off x="794987" y="4236029"/>
            <a:ext cx="7543800" cy="1752600"/>
          </a:xfrm>
          <a:prstGeom prst="rect">
            <a:avLst/>
          </a:prstGeom>
          <a:solidFill>
            <a:srgbClr val="F6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outerShdw>
                </a:effectLst>
              </a:rPr>
              <a:t>“When </a:t>
            </a:r>
            <a:r>
              <a:rPr lang="en-US" sz="2800" dirty="0">
                <a:effectLst>
                  <a:outerShdw blurRad="38100" dist="38100" dir="2700000" algn="tl">
                    <a:srgbClr val="000000"/>
                  </a:outerShdw>
                </a:effectLst>
              </a:rPr>
              <a:t>thanksgiving is genuine, it's spontaneous, even involuntary — you recognize you've been blessed and can't help but share your joy through thanksgiving.”  David Lose</a:t>
            </a:r>
          </a:p>
        </p:txBody>
      </p:sp>
    </p:spTree>
    <p:extLst>
      <p:ext uri="{BB962C8B-B14F-4D97-AF65-F5344CB8AC3E}">
        <p14:creationId xmlns:p14="http://schemas.microsoft.com/office/powerpoint/2010/main" val="1551006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34"/>
          <a:stretch/>
        </p:blipFill>
        <p:spPr bwMode="auto">
          <a:xfrm>
            <a:off x="-10226" y="0"/>
            <a:ext cx="9154226"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2087" y="152400"/>
            <a:ext cx="8229600" cy="1143000"/>
          </a:xfrm>
        </p:spPr>
        <p:txBody>
          <a:bodyPr>
            <a:noAutofit/>
          </a:bodyPr>
          <a:lstStyle/>
          <a:p>
            <a:pPr algn="l"/>
            <a:r>
              <a:rPr lang="en-US" sz="7200" dirty="0" smtClean="0">
                <a:solidFill>
                  <a:schemeClr val="bg1"/>
                </a:solidFill>
                <a:effectLst>
                  <a:outerShdw blurRad="38100" dist="38100" dir="2700000" algn="tl">
                    <a:srgbClr val="000000">
                      <a:alpha val="43137"/>
                    </a:srgbClr>
                  </a:outerShdw>
                </a:effectLst>
                <a:latin typeface="P22 Corinthia" pitchFamily="2" charset="0"/>
              </a:rPr>
              <a:t>One Who Gave Thanks</a:t>
            </a:r>
            <a:endParaRPr lang="en-US" sz="7200" dirty="0">
              <a:solidFill>
                <a:schemeClr val="bg1"/>
              </a:solidFill>
              <a:effectLst>
                <a:outerShdw blurRad="38100" dist="38100" dir="2700000" algn="tl">
                  <a:srgbClr val="000000">
                    <a:alpha val="43137"/>
                  </a:srgbClr>
                </a:outerShdw>
              </a:effectLst>
              <a:latin typeface="P22 Corinthia" pitchFamily="2" charset="0"/>
            </a:endParaRPr>
          </a:p>
        </p:txBody>
      </p:sp>
      <p:sp>
        <p:nvSpPr>
          <p:cNvPr id="9" name="Rectangle 8"/>
          <p:cNvSpPr/>
          <p:nvPr/>
        </p:nvSpPr>
        <p:spPr>
          <a:xfrm>
            <a:off x="-10226" y="1295400"/>
            <a:ext cx="9154226" cy="5029200"/>
          </a:xfrm>
          <a:prstGeom prst="rect">
            <a:avLst/>
          </a:prstGeom>
          <a:solidFill>
            <a:srgbClr val="EEEC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p:txBody>
          <a:bodyPr>
            <a:normAutofit/>
          </a:bodyPr>
          <a:lstStyle/>
          <a:p>
            <a:r>
              <a:rPr lang="en-US" sz="4000" dirty="0" smtClean="0"/>
              <a:t>One saw the glory in </a:t>
            </a:r>
            <a:r>
              <a:rPr lang="en-US" sz="4000" dirty="0" smtClean="0"/>
              <a:t>thanksgiving.</a:t>
            </a:r>
            <a:endParaRPr lang="en-US" sz="4000" i="1" dirty="0" smtClean="0">
              <a:solidFill>
                <a:srgbClr val="FFFF00"/>
              </a:solidFill>
              <a:effectLst>
                <a:outerShdw blurRad="38100" dist="38100" dir="2700000" algn="tl">
                  <a:srgbClr val="000000">
                    <a:alpha val="43137"/>
                  </a:srgbClr>
                </a:outerShdw>
              </a:effectLst>
            </a:endParaRPr>
          </a:p>
          <a:p>
            <a:pPr lvl="1"/>
            <a:r>
              <a:rPr lang="en-US" sz="3200" dirty="0" smtClean="0"/>
              <a:t>He glorified God.</a:t>
            </a:r>
          </a:p>
          <a:p>
            <a:pPr lvl="1"/>
            <a:r>
              <a:rPr lang="en-US" sz="3200" dirty="0" smtClean="0"/>
              <a:t>True thanksgiving is to put self in submission to another and recognize their worth.</a:t>
            </a:r>
            <a:endParaRPr lang="en-US" sz="3200" i="1" dirty="0" smtClean="0">
              <a:solidFill>
                <a:srgbClr val="FFFF00"/>
              </a:solidFill>
              <a:effectLst>
                <a:outerShdw blurRad="38100" dist="38100" dir="2700000" algn="tl">
                  <a:srgbClr val="000000">
                    <a:alpha val="43137"/>
                  </a:srgbClr>
                </a:outerShdw>
              </a:effectLst>
            </a:endParaRPr>
          </a:p>
          <a:p>
            <a:pPr lvl="1"/>
            <a:r>
              <a:rPr lang="en-US" sz="3200" dirty="0" smtClean="0"/>
              <a:t>To give thanks is to complete what God began. </a:t>
            </a:r>
            <a:r>
              <a:rPr lang="en-US" sz="3200" b="1" i="1" dirty="0" smtClean="0">
                <a:solidFill>
                  <a:srgbClr val="FFFF00"/>
                </a:solidFill>
                <a:effectLst>
                  <a:outerShdw blurRad="38100" dist="38100" dir="2700000" algn="tl">
                    <a:srgbClr val="000000"/>
                  </a:outerShdw>
                </a:effectLst>
              </a:rPr>
              <a:t>2 Cor. 4:15</a:t>
            </a:r>
          </a:p>
          <a:p>
            <a:pPr lvl="1"/>
            <a:endParaRPr lang="en-US" sz="3200" i="1" dirty="0">
              <a:effectLst>
                <a:outerShdw blurRad="38100" dist="38100" dir="2700000" algn="tl">
                  <a:srgbClr val="000000">
                    <a:alpha val="43137"/>
                  </a:srgbClr>
                </a:outerShdw>
              </a:effectLst>
            </a:endParaRPr>
          </a:p>
        </p:txBody>
      </p:sp>
      <p:sp>
        <p:nvSpPr>
          <p:cNvPr id="6" name="Rectangle 5"/>
          <p:cNvSpPr/>
          <p:nvPr/>
        </p:nvSpPr>
        <p:spPr>
          <a:xfrm>
            <a:off x="304800" y="2895600"/>
            <a:ext cx="8534400" cy="1614056"/>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C000"/>
                </a:solidFill>
                <a:effectLst>
                  <a:outerShdw blurRad="38100" dist="38100" dir="2700000" algn="tl">
                    <a:srgbClr val="000000">
                      <a:alpha val="79000"/>
                    </a:srgbClr>
                  </a:outerShdw>
                </a:effectLst>
                <a:latin typeface="Times New Roman"/>
                <a:ea typeface="Calibri"/>
              </a:rPr>
              <a:t>2Cor. 4:15 </a:t>
            </a:r>
            <a:r>
              <a:rPr lang="en-US" sz="2800" i="1" dirty="0">
                <a:solidFill>
                  <a:schemeClr val="bg1"/>
                </a:solidFill>
                <a:effectLst>
                  <a:outerShdw blurRad="38100" dist="38100" dir="2700000" algn="tl">
                    <a:srgbClr val="000000">
                      <a:alpha val="79000"/>
                    </a:srgbClr>
                  </a:outerShdw>
                </a:effectLst>
                <a:latin typeface="Times New Roman"/>
                <a:ea typeface="Calibri"/>
              </a:rPr>
              <a:t>“For all things are for your sakes, so that the grace which is spreading to more and more people may cause the giving of thanks to abound to the glory of God.”</a:t>
            </a:r>
            <a:endParaRPr lang="en-US" sz="2400" i="1" dirty="0">
              <a:solidFill>
                <a:schemeClr val="bg1"/>
              </a:solidFill>
              <a:effectLst>
                <a:outerShdw blurRad="38100" dist="38100" dir="2700000" algn="tl">
                  <a:srgbClr val="000000">
                    <a:alpha val="79000"/>
                  </a:srgbClr>
                </a:outerShdw>
              </a:effectLst>
            </a:endParaRPr>
          </a:p>
        </p:txBody>
      </p:sp>
    </p:spTree>
    <p:extLst>
      <p:ext uri="{BB962C8B-B14F-4D97-AF65-F5344CB8AC3E}">
        <p14:creationId xmlns:p14="http://schemas.microsoft.com/office/powerpoint/2010/main" val="1551006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663</Words>
  <Application>Microsoft Office PowerPoint</Application>
  <PresentationFormat>On-screen Show (4:3)</PresentationFormat>
  <Paragraphs>45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P22 Corinthia</vt:lpstr>
      <vt:lpstr>Franklin Gothic Book</vt:lpstr>
      <vt:lpstr>Times New Roman</vt:lpstr>
      <vt:lpstr>Office Theme</vt:lpstr>
      <vt:lpstr>PowerPoint Presentation</vt:lpstr>
      <vt:lpstr>THE CONSTANCY OF Thankfulness</vt:lpstr>
      <vt:lpstr>Thanksgiving in Scripture</vt:lpstr>
      <vt:lpstr>Thanksgiving in Scripture</vt:lpstr>
      <vt:lpstr>Thanksgiving in Scripture</vt:lpstr>
      <vt:lpstr>One Who Gave Thanks</vt:lpstr>
      <vt:lpstr>One Who Gave Thanks</vt:lpstr>
      <vt:lpstr>One Who Gave Thanks</vt:lpstr>
      <vt:lpstr>One Who Gave Thanks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dc:creator>
  <cp:lastModifiedBy>Jones</cp:lastModifiedBy>
  <cp:revision>20</cp:revision>
  <dcterms:created xsi:type="dcterms:W3CDTF">2012-12-02T01:46:47Z</dcterms:created>
  <dcterms:modified xsi:type="dcterms:W3CDTF">2019-12-01T12:49:52Z</dcterms:modified>
</cp:coreProperties>
</file>