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899" y="20770"/>
            <a:ext cx="13030775" cy="1386252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Are You Seeing This?…"/>
          <p:cNvSpPr txBox="1"/>
          <p:nvPr/>
        </p:nvSpPr>
        <p:spPr>
          <a:xfrm>
            <a:off x="1402696" y="-21463"/>
            <a:ext cx="743242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6000"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Are You Seeing This?</a:t>
            </a:r>
          </a:p>
          <a:p>
            <a:pPr algn="l" defTabSz="457200">
              <a:defRPr b="0" sz="6000"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Matthew 16:21-28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6" name="Amazing-Optical-Illusions.jpg" descr="Amazing-Optical-Illusi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5775" y="0"/>
            <a:ext cx="695325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0" name="One-Lion-And-Giraffe-Ambiguous-Optical-Illusion.jpg" descr="One-Lion-And-Giraffe-Ambiguous-Optical-Illus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" y="0"/>
            <a:ext cx="128651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4" name="Vase-Or-Face.jpeg" descr="Vase-Or-Fac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900" y="0"/>
            <a:ext cx="102870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Rabbit-Or-Duck-Ambigious-Illusion.jpg" descr="Rabbit-Or-Duck-Ambigious-Illus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868" y="0"/>
            <a:ext cx="970306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899" y="-40778"/>
            <a:ext cx="13030775" cy="1386252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"/>
          <p:cNvSpPr/>
          <p:nvPr/>
        </p:nvSpPr>
        <p:spPr>
          <a:xfrm>
            <a:off x="4700516" y="4355136"/>
            <a:ext cx="8316255" cy="5402981"/>
          </a:xfrm>
          <a:prstGeom prst="rect">
            <a:avLst/>
          </a:prstGeom>
          <a:solidFill>
            <a:srgbClr val="434343">
              <a:alpha val="76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Why Did Peter lash out against Jesus?…"/>
          <p:cNvSpPr txBox="1"/>
          <p:nvPr/>
        </p:nvSpPr>
        <p:spPr>
          <a:xfrm>
            <a:off x="4661403" y="4618226"/>
            <a:ext cx="8681706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41734" indent="-541734" algn="l">
              <a:buSzPct val="145000"/>
              <a:buChar char="•"/>
              <a:defRPr b="0" sz="3900"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Why Did Peter lash out against Jesus? </a:t>
            </a:r>
          </a:p>
          <a:p>
            <a:pPr lvl="1" marL="986234" indent="-541734" algn="l">
              <a:buSzPct val="145000"/>
              <a:buChar char="•"/>
              <a:defRPr b="0" sz="3900"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Peter Knew Who Jesus Was</a:t>
            </a:r>
          </a:p>
          <a:p>
            <a:pPr lvl="2" marL="1430734" indent="-541734" algn="l">
              <a:buSzPct val="145000"/>
              <a:buChar char="•"/>
              <a:defRPr b="0" sz="3900"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Matthew 16:13-16, He was the CHRIST!</a:t>
            </a:r>
          </a:p>
          <a:p>
            <a:pPr lvl="1" marL="986234" indent="-541734" algn="l">
              <a:buSzPct val="145000"/>
              <a:buChar char="•"/>
              <a:defRPr b="0" sz="3900"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Peter Didn’t know the Whole story, he imagined a different Ending...</a:t>
            </a:r>
          </a:p>
          <a:p>
            <a:pPr lvl="2" marL="1430734" indent="-541734" algn="l">
              <a:buSzPct val="145000"/>
              <a:buChar char="•"/>
              <a:defRPr b="0" sz="3900"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Crushing Military Might </a:t>
            </a:r>
          </a:p>
          <a:p>
            <a:pPr lvl="2" marL="1430734" indent="-541734" algn="l">
              <a:buSzPct val="145000"/>
              <a:buChar char="•"/>
              <a:defRPr b="0" sz="3900"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The collapse of Rome</a:t>
            </a:r>
          </a:p>
        </p:txBody>
      </p:sp>
      <p:sp>
        <p:nvSpPr>
          <p:cNvPr id="143" name="Matthew 16:21-23"/>
          <p:cNvSpPr txBox="1"/>
          <p:nvPr/>
        </p:nvSpPr>
        <p:spPr>
          <a:xfrm>
            <a:off x="84227" y="189838"/>
            <a:ext cx="588866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600"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</a:lstStyle>
          <a:p>
            <a:pPr/>
            <a:r>
              <a:t>Matthew 16:21-23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097" y="-52238"/>
            <a:ext cx="19321826" cy="985807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Do We make the same mistake Peter made?"/>
          <p:cNvSpPr txBox="1"/>
          <p:nvPr/>
        </p:nvSpPr>
        <p:spPr>
          <a:xfrm>
            <a:off x="-93211" y="7590"/>
            <a:ext cx="4233329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400">
                <a:solidFill>
                  <a:srgbClr val="000000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</a:lstStyle>
          <a:p>
            <a:pPr/>
            <a:r>
              <a:t>Do We make the same mistake Peter made? </a:t>
            </a:r>
          </a:p>
        </p:txBody>
      </p:sp>
      <p:sp>
        <p:nvSpPr>
          <p:cNvPr id="147" name="Sometimes we yell at Jesus:…"/>
          <p:cNvSpPr txBox="1"/>
          <p:nvPr/>
        </p:nvSpPr>
        <p:spPr>
          <a:xfrm>
            <a:off x="-34714" y="7133443"/>
            <a:ext cx="7281254" cy="24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>
              <a:buSzPct val="145000"/>
              <a:buChar char="•"/>
              <a:defRPr b="0" sz="4000">
                <a:solidFill>
                  <a:srgbClr val="000000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Sometimes we yell at Jesus:</a:t>
            </a:r>
          </a:p>
          <a:p>
            <a:pPr lvl="1" marL="1000125" indent="-555625" algn="l">
              <a:buSzPct val="145000"/>
              <a:buChar char="•"/>
              <a:defRPr b="0" sz="4000">
                <a:solidFill>
                  <a:srgbClr val="000000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Not Socially Acceptable </a:t>
            </a:r>
          </a:p>
          <a:p>
            <a:pPr lvl="1" marL="1000125" indent="-555625" algn="l">
              <a:buSzPct val="145000"/>
              <a:buChar char="•"/>
              <a:defRPr b="0" sz="4000">
                <a:solidFill>
                  <a:srgbClr val="000000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Makes us feel uncomfortable</a:t>
            </a:r>
          </a:p>
          <a:p>
            <a:pPr lvl="1" marL="1000125" indent="-555625" algn="l">
              <a:buSzPct val="145000"/>
              <a:buChar char="•"/>
              <a:defRPr b="0" sz="4000">
                <a:solidFill>
                  <a:srgbClr val="000000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 Goes against “our picture”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"/>
          <p:cNvSpPr txBox="1"/>
          <p:nvPr/>
        </p:nvSpPr>
        <p:spPr>
          <a:xfrm>
            <a:off x="5768888" y="5494020"/>
            <a:ext cx="712623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31379" y="-34533"/>
            <a:ext cx="17467558" cy="982266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"/>
          <p:cNvSpPr/>
          <p:nvPr/>
        </p:nvSpPr>
        <p:spPr>
          <a:xfrm>
            <a:off x="408910" y="6162188"/>
            <a:ext cx="10102386" cy="2434261"/>
          </a:xfrm>
          <a:prstGeom prst="rect">
            <a:avLst/>
          </a:prstGeom>
          <a:solidFill>
            <a:srgbClr val="A9A9A9">
              <a:alpha val="64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2" name="Matthew 16:24-28"/>
          <p:cNvSpPr txBox="1"/>
          <p:nvPr/>
        </p:nvSpPr>
        <p:spPr>
          <a:xfrm>
            <a:off x="-674596" y="2874268"/>
            <a:ext cx="809838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6600">
                <a:solidFill>
                  <a:srgbClr val="000000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</a:lstStyle>
          <a:p>
            <a:pPr/>
            <a:r>
              <a:t>Matthew 16:24-28</a:t>
            </a:r>
          </a:p>
        </p:txBody>
      </p:sp>
      <p:sp>
        <p:nvSpPr>
          <p:cNvPr id="153" name="Jesus Knew Death was NOT the end…"/>
          <p:cNvSpPr txBox="1"/>
          <p:nvPr/>
        </p:nvSpPr>
        <p:spPr>
          <a:xfrm>
            <a:off x="508949" y="6515815"/>
            <a:ext cx="10267023" cy="172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6171" indent="-486171" algn="l">
              <a:buSzPct val="145000"/>
              <a:buChar char="•"/>
              <a:defRPr sz="3500">
                <a:solidFill>
                  <a:srgbClr val="000000"/>
                </a:solidFill>
              </a:defRPr>
            </a:pPr>
            <a:r>
              <a:t>Jesus Knew Death was NOT the end</a:t>
            </a:r>
          </a:p>
          <a:p>
            <a:pPr marL="486171" indent="-486171" algn="l">
              <a:buSzPct val="145000"/>
              <a:buChar char="•"/>
              <a:defRPr sz="3500">
                <a:solidFill>
                  <a:srgbClr val="000000"/>
                </a:solidFill>
              </a:defRPr>
            </a:pPr>
            <a:r>
              <a:t>He died in order to bring us life!</a:t>
            </a:r>
          </a:p>
          <a:p>
            <a:pPr marL="486171" indent="-486171" algn="l">
              <a:buSzPct val="145000"/>
              <a:buChar char="•"/>
              <a:defRPr sz="3500">
                <a:solidFill>
                  <a:srgbClr val="000000"/>
                </a:solidFill>
              </a:defRPr>
            </a:pPr>
            <a:r>
              <a:t>Jesus will die, but will WIN!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–Johnny Appleseed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–Johnny Appleseed</a:t>
            </a:r>
          </a:p>
        </p:txBody>
      </p:sp>
      <p:sp>
        <p:nvSpPr>
          <p:cNvPr id="156" name="“Type a quote here.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81020" y="-103530"/>
            <a:ext cx="20067261" cy="996066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e Lord’s Supper…"/>
          <p:cNvSpPr txBox="1"/>
          <p:nvPr/>
        </p:nvSpPr>
        <p:spPr>
          <a:xfrm>
            <a:off x="-1298247" y="563099"/>
            <a:ext cx="8631987" cy="414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16781" indent="-916781" algn="l">
              <a:buSzPct val="145000"/>
              <a:buChar char="•"/>
              <a:defRPr sz="6600"/>
            </a:pPr>
            <a:r>
              <a:t>The Lord’s Supper</a:t>
            </a:r>
          </a:p>
          <a:p>
            <a:pPr lvl="1" marL="1361281" indent="-916781" algn="l">
              <a:buSzPct val="145000"/>
              <a:buChar char="•"/>
              <a:defRPr sz="6600"/>
            </a:pPr>
            <a:r>
              <a:t>Reflection</a:t>
            </a:r>
          </a:p>
          <a:p>
            <a:pPr lvl="1" marL="1361281" indent="-916781" algn="l">
              <a:buSzPct val="145000"/>
              <a:buChar char="•"/>
              <a:defRPr sz="6600"/>
            </a:pPr>
            <a:r>
              <a:t>Realignment</a:t>
            </a:r>
          </a:p>
          <a:p>
            <a:pPr lvl="1" marL="1361281" indent="-916781" algn="l">
              <a:buSzPct val="145000"/>
              <a:buChar char="•"/>
              <a:defRPr sz="6600"/>
            </a:pPr>
            <a:r>
              <a:t>Thanksgiving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