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73" r:id="rId4"/>
    <p:sldId id="261" r:id="rId5"/>
    <p:sldId id="263" r:id="rId6"/>
    <p:sldId id="262" r:id="rId7"/>
    <p:sldId id="256" r:id="rId8"/>
    <p:sldId id="258" r:id="rId9"/>
    <p:sldId id="264" r:id="rId10"/>
    <p:sldId id="265" r:id="rId11"/>
    <p:sldId id="266" r:id="rId12"/>
    <p:sldId id="260" r:id="rId13"/>
    <p:sldId id="267" r:id="rId14"/>
    <p:sldId id="268" r:id="rId15"/>
    <p:sldId id="269" r:id="rId16"/>
    <p:sldId id="270" r:id="rId17"/>
    <p:sldId id="271" r:id="rId18"/>
    <p:sldId id="272"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F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828"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08E78E-6574-4AE5-8213-36A3922AB44C}" type="datetimeFigureOut">
              <a:rPr lang="en-US" smtClean="0"/>
              <a:t>9/28/2019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126F4-3638-465E-9F57-A3D7EC1845E4}" type="slidenum">
              <a:rPr lang="en-US" smtClean="0"/>
              <a:t>‹#›</a:t>
            </a:fld>
            <a:endParaRPr lang="en-US"/>
          </a:p>
        </p:txBody>
      </p:sp>
    </p:spTree>
    <p:extLst>
      <p:ext uri="{BB962C8B-B14F-4D97-AF65-F5344CB8AC3E}">
        <p14:creationId xmlns:p14="http://schemas.microsoft.com/office/powerpoint/2010/main" val="3442048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08E78E-6574-4AE5-8213-36A3922AB44C}" type="datetimeFigureOut">
              <a:rPr lang="en-US" smtClean="0"/>
              <a:t>9/28/2019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126F4-3638-465E-9F57-A3D7EC1845E4}" type="slidenum">
              <a:rPr lang="en-US" smtClean="0"/>
              <a:t>‹#›</a:t>
            </a:fld>
            <a:endParaRPr lang="en-US"/>
          </a:p>
        </p:txBody>
      </p:sp>
    </p:spTree>
    <p:extLst>
      <p:ext uri="{BB962C8B-B14F-4D97-AF65-F5344CB8AC3E}">
        <p14:creationId xmlns:p14="http://schemas.microsoft.com/office/powerpoint/2010/main" val="2307454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08E78E-6574-4AE5-8213-36A3922AB44C}" type="datetimeFigureOut">
              <a:rPr lang="en-US" smtClean="0"/>
              <a:t>9/28/2019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126F4-3638-465E-9F57-A3D7EC1845E4}" type="slidenum">
              <a:rPr lang="en-US" smtClean="0"/>
              <a:t>‹#›</a:t>
            </a:fld>
            <a:endParaRPr lang="en-US"/>
          </a:p>
        </p:txBody>
      </p:sp>
    </p:spTree>
    <p:extLst>
      <p:ext uri="{BB962C8B-B14F-4D97-AF65-F5344CB8AC3E}">
        <p14:creationId xmlns:p14="http://schemas.microsoft.com/office/powerpoint/2010/main" val="3480378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2B5F7F-A3F8-4706-BE1D-7AD3307F5741}" type="datetimeFigureOut">
              <a:rPr lang="en-US">
                <a:solidFill>
                  <a:prstClr val="black">
                    <a:tint val="75000"/>
                  </a:prstClr>
                </a:solidFill>
              </a:rPr>
              <a:pPr/>
              <a:t>9/28/2019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2ED0C7-FBA8-4894-BF50-5BD93792485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9578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2B5F7F-A3F8-4706-BE1D-7AD3307F5741}" type="datetimeFigureOut">
              <a:rPr lang="en-US">
                <a:solidFill>
                  <a:prstClr val="black">
                    <a:tint val="75000"/>
                  </a:prstClr>
                </a:solidFill>
              </a:rPr>
              <a:pPr/>
              <a:t>9/28/2019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2ED0C7-FBA8-4894-BF50-5BD93792485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0793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2B5F7F-A3F8-4706-BE1D-7AD3307F5741}" type="datetimeFigureOut">
              <a:rPr lang="en-US">
                <a:solidFill>
                  <a:prstClr val="black">
                    <a:tint val="75000"/>
                  </a:prstClr>
                </a:solidFill>
              </a:rPr>
              <a:pPr/>
              <a:t>9/28/2019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2ED0C7-FBA8-4894-BF50-5BD93792485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8073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2B5F7F-A3F8-4706-BE1D-7AD3307F5741}" type="datetimeFigureOut">
              <a:rPr lang="en-US">
                <a:solidFill>
                  <a:prstClr val="black">
                    <a:tint val="75000"/>
                  </a:prstClr>
                </a:solidFill>
              </a:rPr>
              <a:pPr/>
              <a:t>9/28/2019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2ED0C7-FBA8-4894-BF50-5BD93792485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5285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2B5F7F-A3F8-4706-BE1D-7AD3307F5741}" type="datetimeFigureOut">
              <a:rPr lang="en-US">
                <a:solidFill>
                  <a:prstClr val="black">
                    <a:tint val="75000"/>
                  </a:prstClr>
                </a:solidFill>
              </a:rPr>
              <a:pPr/>
              <a:t>9/28/2019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2ED0C7-FBA8-4894-BF50-5BD93792485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31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2B5F7F-A3F8-4706-BE1D-7AD3307F5741}" type="datetimeFigureOut">
              <a:rPr lang="en-US">
                <a:solidFill>
                  <a:prstClr val="black">
                    <a:tint val="75000"/>
                  </a:prstClr>
                </a:solidFill>
              </a:rPr>
              <a:pPr/>
              <a:t>9/28/2019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2ED0C7-FBA8-4894-BF50-5BD93792485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840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2B5F7F-A3F8-4706-BE1D-7AD3307F5741}" type="datetimeFigureOut">
              <a:rPr lang="en-US">
                <a:solidFill>
                  <a:prstClr val="black">
                    <a:tint val="75000"/>
                  </a:prstClr>
                </a:solidFill>
              </a:rPr>
              <a:pPr/>
              <a:t>9/28/2019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2ED0C7-FBA8-4894-BF50-5BD93792485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5098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2B5F7F-A3F8-4706-BE1D-7AD3307F5741}" type="datetimeFigureOut">
              <a:rPr lang="en-US">
                <a:solidFill>
                  <a:prstClr val="black">
                    <a:tint val="75000"/>
                  </a:prstClr>
                </a:solidFill>
              </a:rPr>
              <a:pPr/>
              <a:t>9/28/2019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2ED0C7-FBA8-4894-BF50-5BD93792485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056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08E78E-6574-4AE5-8213-36A3922AB44C}" type="datetimeFigureOut">
              <a:rPr lang="en-US" smtClean="0"/>
              <a:t>9/28/2019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126F4-3638-465E-9F57-A3D7EC1845E4}" type="slidenum">
              <a:rPr lang="en-US" smtClean="0"/>
              <a:t>‹#›</a:t>
            </a:fld>
            <a:endParaRPr lang="en-US"/>
          </a:p>
        </p:txBody>
      </p:sp>
    </p:spTree>
    <p:extLst>
      <p:ext uri="{BB962C8B-B14F-4D97-AF65-F5344CB8AC3E}">
        <p14:creationId xmlns:p14="http://schemas.microsoft.com/office/powerpoint/2010/main" val="2272142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2B5F7F-A3F8-4706-BE1D-7AD3307F5741}" type="datetimeFigureOut">
              <a:rPr lang="en-US">
                <a:solidFill>
                  <a:prstClr val="black">
                    <a:tint val="75000"/>
                  </a:prstClr>
                </a:solidFill>
              </a:rPr>
              <a:pPr/>
              <a:t>9/28/2019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2ED0C7-FBA8-4894-BF50-5BD93792485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1387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2B5F7F-A3F8-4706-BE1D-7AD3307F5741}" type="datetimeFigureOut">
              <a:rPr lang="en-US">
                <a:solidFill>
                  <a:prstClr val="black">
                    <a:tint val="75000"/>
                  </a:prstClr>
                </a:solidFill>
              </a:rPr>
              <a:pPr/>
              <a:t>9/28/2019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2ED0C7-FBA8-4894-BF50-5BD93792485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1354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2B5F7F-A3F8-4706-BE1D-7AD3307F5741}" type="datetimeFigureOut">
              <a:rPr lang="en-US">
                <a:solidFill>
                  <a:prstClr val="black">
                    <a:tint val="75000"/>
                  </a:prstClr>
                </a:solidFill>
              </a:rPr>
              <a:pPr/>
              <a:t>9/28/2019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2ED0C7-FBA8-4894-BF50-5BD93792485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715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08E78E-6574-4AE5-8213-36A3922AB44C}" type="datetimeFigureOut">
              <a:rPr lang="en-US" smtClean="0"/>
              <a:t>9/28/2019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126F4-3638-465E-9F57-A3D7EC1845E4}" type="slidenum">
              <a:rPr lang="en-US" smtClean="0"/>
              <a:t>‹#›</a:t>
            </a:fld>
            <a:endParaRPr lang="en-US"/>
          </a:p>
        </p:txBody>
      </p:sp>
    </p:spTree>
    <p:extLst>
      <p:ext uri="{BB962C8B-B14F-4D97-AF65-F5344CB8AC3E}">
        <p14:creationId xmlns:p14="http://schemas.microsoft.com/office/powerpoint/2010/main" val="3090642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08E78E-6574-4AE5-8213-36A3922AB44C}" type="datetimeFigureOut">
              <a:rPr lang="en-US" smtClean="0"/>
              <a:t>9/28/2019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4126F4-3638-465E-9F57-A3D7EC1845E4}" type="slidenum">
              <a:rPr lang="en-US" smtClean="0"/>
              <a:t>‹#›</a:t>
            </a:fld>
            <a:endParaRPr lang="en-US"/>
          </a:p>
        </p:txBody>
      </p:sp>
    </p:spTree>
    <p:extLst>
      <p:ext uri="{BB962C8B-B14F-4D97-AF65-F5344CB8AC3E}">
        <p14:creationId xmlns:p14="http://schemas.microsoft.com/office/powerpoint/2010/main" val="3094739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08E78E-6574-4AE5-8213-36A3922AB44C}" type="datetimeFigureOut">
              <a:rPr lang="en-US" smtClean="0"/>
              <a:t>9/28/2019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4126F4-3638-465E-9F57-A3D7EC1845E4}" type="slidenum">
              <a:rPr lang="en-US" smtClean="0"/>
              <a:t>‹#›</a:t>
            </a:fld>
            <a:endParaRPr lang="en-US"/>
          </a:p>
        </p:txBody>
      </p:sp>
    </p:spTree>
    <p:extLst>
      <p:ext uri="{BB962C8B-B14F-4D97-AF65-F5344CB8AC3E}">
        <p14:creationId xmlns:p14="http://schemas.microsoft.com/office/powerpoint/2010/main" val="950743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08E78E-6574-4AE5-8213-36A3922AB44C}" type="datetimeFigureOut">
              <a:rPr lang="en-US" smtClean="0"/>
              <a:t>9/28/2019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4126F4-3638-465E-9F57-A3D7EC1845E4}" type="slidenum">
              <a:rPr lang="en-US" smtClean="0"/>
              <a:t>‹#›</a:t>
            </a:fld>
            <a:endParaRPr lang="en-US"/>
          </a:p>
        </p:txBody>
      </p:sp>
    </p:spTree>
    <p:extLst>
      <p:ext uri="{BB962C8B-B14F-4D97-AF65-F5344CB8AC3E}">
        <p14:creationId xmlns:p14="http://schemas.microsoft.com/office/powerpoint/2010/main" val="2933081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08E78E-6574-4AE5-8213-36A3922AB44C}" type="datetimeFigureOut">
              <a:rPr lang="en-US" smtClean="0"/>
              <a:t>9/28/2019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4126F4-3638-465E-9F57-A3D7EC1845E4}" type="slidenum">
              <a:rPr lang="en-US" smtClean="0"/>
              <a:t>‹#›</a:t>
            </a:fld>
            <a:endParaRPr lang="en-US"/>
          </a:p>
        </p:txBody>
      </p:sp>
    </p:spTree>
    <p:extLst>
      <p:ext uri="{BB962C8B-B14F-4D97-AF65-F5344CB8AC3E}">
        <p14:creationId xmlns:p14="http://schemas.microsoft.com/office/powerpoint/2010/main" val="3311253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08E78E-6574-4AE5-8213-36A3922AB44C}" type="datetimeFigureOut">
              <a:rPr lang="en-US" smtClean="0"/>
              <a:t>9/28/2019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4126F4-3638-465E-9F57-A3D7EC1845E4}" type="slidenum">
              <a:rPr lang="en-US" smtClean="0"/>
              <a:t>‹#›</a:t>
            </a:fld>
            <a:endParaRPr lang="en-US"/>
          </a:p>
        </p:txBody>
      </p:sp>
    </p:spTree>
    <p:extLst>
      <p:ext uri="{BB962C8B-B14F-4D97-AF65-F5344CB8AC3E}">
        <p14:creationId xmlns:p14="http://schemas.microsoft.com/office/powerpoint/2010/main" val="3330155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08E78E-6574-4AE5-8213-36A3922AB44C}" type="datetimeFigureOut">
              <a:rPr lang="en-US" smtClean="0"/>
              <a:t>9/28/2019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4126F4-3638-465E-9F57-A3D7EC1845E4}" type="slidenum">
              <a:rPr lang="en-US" smtClean="0"/>
              <a:t>‹#›</a:t>
            </a:fld>
            <a:endParaRPr lang="en-US"/>
          </a:p>
        </p:txBody>
      </p:sp>
    </p:spTree>
    <p:extLst>
      <p:ext uri="{BB962C8B-B14F-4D97-AF65-F5344CB8AC3E}">
        <p14:creationId xmlns:p14="http://schemas.microsoft.com/office/powerpoint/2010/main" val="3911164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08E78E-6574-4AE5-8213-36A3922AB44C}" type="datetimeFigureOut">
              <a:rPr lang="en-US" smtClean="0"/>
              <a:t>9/28/2019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4126F4-3638-465E-9F57-A3D7EC1845E4}" type="slidenum">
              <a:rPr lang="en-US" smtClean="0"/>
              <a:t>‹#›</a:t>
            </a:fld>
            <a:endParaRPr lang="en-US"/>
          </a:p>
        </p:txBody>
      </p:sp>
    </p:spTree>
    <p:extLst>
      <p:ext uri="{BB962C8B-B14F-4D97-AF65-F5344CB8AC3E}">
        <p14:creationId xmlns:p14="http://schemas.microsoft.com/office/powerpoint/2010/main" val="1842638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2B5F7F-A3F8-4706-BE1D-7AD3307F5741}" type="datetimeFigureOut">
              <a:rPr lang="en-US" smtClean="0">
                <a:solidFill>
                  <a:prstClr val="black">
                    <a:tint val="75000"/>
                  </a:prstClr>
                </a:solidFill>
              </a:rPr>
              <a:pPr/>
              <a:t>9/28/2019</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2ED0C7-FBA8-4894-BF50-5BD93792485A}"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1197249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18.xml"/><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8200"/>
            <a:ext cx="9144000" cy="5144000"/>
          </a:xfrm>
          <a:prstGeom prst="rect">
            <a:avLst/>
          </a:prstGeom>
        </p:spPr>
      </p:pic>
    </p:spTree>
    <p:extLst>
      <p:ext uri="{BB962C8B-B14F-4D97-AF65-F5344CB8AC3E}">
        <p14:creationId xmlns:p14="http://schemas.microsoft.com/office/powerpoint/2010/main" val="19062411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31120" r="29781" b="34905"/>
          <a:stretch/>
        </p:blipFill>
        <p:spPr>
          <a:xfrm>
            <a:off x="0" y="1143000"/>
            <a:ext cx="9144000" cy="5715000"/>
          </a:xfrm>
          <a:prstGeom prst="rect">
            <a:avLst/>
          </a:prstGeom>
        </p:spPr>
      </p:pic>
      <p:sp>
        <p:nvSpPr>
          <p:cNvPr id="2" name="Title 1"/>
          <p:cNvSpPr>
            <a:spLocks noGrp="1"/>
          </p:cNvSpPr>
          <p:nvPr>
            <p:ph type="title"/>
          </p:nvPr>
        </p:nvSpPr>
        <p:spPr>
          <a:xfrm>
            <a:off x="457200" y="29029"/>
            <a:ext cx="8229600" cy="1143000"/>
          </a:xfrm>
        </p:spPr>
        <p:txBody>
          <a:bodyPr>
            <a:normAutofit/>
          </a:bodyPr>
          <a:lstStyle/>
          <a:p>
            <a:r>
              <a:rPr lang="en-US" sz="5400" cap="all" dirty="0" smtClean="0">
                <a:solidFill>
                  <a:srgbClr val="93FCFF"/>
                </a:solidFill>
                <a:effectLst>
                  <a:outerShdw blurRad="38100" dist="38100" dir="2700000" algn="tl">
                    <a:srgbClr val="000000">
                      <a:alpha val="43137"/>
                    </a:srgbClr>
                  </a:outerShdw>
                </a:effectLst>
              </a:rPr>
              <a:t>Who he is</a:t>
            </a:r>
            <a:endParaRPr lang="en-US" sz="5400" cap="all" dirty="0">
              <a:solidFill>
                <a:srgbClr val="93FCFF"/>
              </a:solidFill>
              <a:effectLst>
                <a:outerShdw blurRad="38100" dist="38100" dir="2700000" algn="tl">
                  <a:srgbClr val="000000">
                    <a:alpha val="43137"/>
                  </a:srgbClr>
                </a:outerShdw>
              </a:effectLst>
            </a:endParaRPr>
          </a:p>
        </p:txBody>
      </p:sp>
      <p:sp>
        <p:nvSpPr>
          <p:cNvPr id="5" name="Rectangle 4"/>
          <p:cNvSpPr/>
          <p:nvPr/>
        </p:nvSpPr>
        <p:spPr>
          <a:xfrm>
            <a:off x="-1752600" y="914400"/>
            <a:ext cx="12420600" cy="1621971"/>
          </a:xfrm>
          <a:prstGeom prst="rect">
            <a:avLst/>
          </a:prstGeom>
          <a:gradFill>
            <a:gsLst>
              <a:gs pos="0">
                <a:schemeClr val="tx1"/>
              </a:gs>
              <a:gs pos="85000">
                <a:srgbClr val="000000">
                  <a:alpha val="0"/>
                </a:srgb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457200" y="1143000"/>
            <a:ext cx="8229600" cy="4983163"/>
          </a:xfrm>
        </p:spPr>
        <p:txBody>
          <a:bodyPr>
            <a:normAutofit/>
          </a:bodyPr>
          <a:lstStyle/>
          <a:p>
            <a:r>
              <a:rPr lang="en-US" sz="3600" dirty="0" smtClean="0">
                <a:solidFill>
                  <a:schemeClr val="bg1"/>
                </a:solidFill>
                <a:effectLst>
                  <a:outerShdw blurRad="38100" dist="38100" dir="2700000" algn="tl">
                    <a:srgbClr val="000000">
                      <a:alpha val="43137"/>
                    </a:srgbClr>
                  </a:outerShdw>
                </a:effectLst>
              </a:rPr>
              <a:t>The Word </a:t>
            </a:r>
            <a:r>
              <a:rPr lang="en-US" sz="3600" i="1" dirty="0" smtClean="0">
                <a:solidFill>
                  <a:schemeClr val="bg1"/>
                </a:solidFill>
                <a:effectLst>
                  <a:outerShdw blurRad="38100" dist="38100" dir="2700000" algn="tl">
                    <a:srgbClr val="000000">
                      <a:alpha val="43137"/>
                    </a:srgbClr>
                  </a:outerShdw>
                </a:effectLst>
              </a:rPr>
              <a:t>was God.</a:t>
            </a:r>
            <a:r>
              <a:rPr lang="en-US" sz="3600" dirty="0" smtClean="0">
                <a:solidFill>
                  <a:schemeClr val="bg1"/>
                </a:solidFill>
                <a:effectLst>
                  <a:outerShdw blurRad="38100" dist="38100" dir="2700000" algn="tl">
                    <a:srgbClr val="000000">
                      <a:alpha val="43137"/>
                    </a:srgbClr>
                  </a:outerShdw>
                </a:effectLst>
              </a:rPr>
              <a:t> </a:t>
            </a:r>
            <a:r>
              <a:rPr lang="en-US" sz="3600" b="1" i="1" dirty="0" smtClean="0">
                <a:solidFill>
                  <a:srgbClr val="FFFF00"/>
                </a:solidFill>
                <a:effectLst>
                  <a:outerShdw blurRad="38100" dist="38100" dir="2700000" algn="tl">
                    <a:srgbClr val="000000">
                      <a:alpha val="43137"/>
                    </a:srgbClr>
                  </a:outerShdw>
                </a:effectLst>
              </a:rPr>
              <a:t>Jn. 1:1-3</a:t>
            </a:r>
          </a:p>
          <a:p>
            <a:pPr lvl="1"/>
            <a:r>
              <a:rPr lang="en-US" sz="3200" dirty="0" smtClean="0">
                <a:solidFill>
                  <a:schemeClr val="bg1"/>
                </a:solidFill>
                <a:effectLst>
                  <a:outerShdw blurRad="38100" dist="38100" dir="2700000" algn="tl">
                    <a:srgbClr val="000000">
                      <a:alpha val="43137"/>
                    </a:srgbClr>
                  </a:outerShdw>
                </a:effectLst>
              </a:rPr>
              <a:t>Jesus, the Word, is the very essence of the all-knowing, all-powerful, all-present divine Being.</a:t>
            </a:r>
          </a:p>
          <a:p>
            <a:pPr lvl="1"/>
            <a:r>
              <a:rPr lang="en-US" sz="3200" dirty="0" smtClean="0">
                <a:solidFill>
                  <a:schemeClr val="bg1"/>
                </a:solidFill>
                <a:effectLst>
                  <a:outerShdw blurRad="38100" dist="38100" dir="2700000" algn="tl">
                    <a:srgbClr val="000000">
                      <a:alpha val="43137"/>
                    </a:srgbClr>
                  </a:outerShdw>
                </a:effectLst>
              </a:rPr>
              <a:t>He is equal with the Father and Holy Spirit.</a:t>
            </a:r>
          </a:p>
          <a:p>
            <a:pPr lvl="1"/>
            <a:r>
              <a:rPr lang="en-US" sz="3200" dirty="0" smtClean="0">
                <a:solidFill>
                  <a:schemeClr val="bg1"/>
                </a:solidFill>
                <a:effectLst>
                  <a:outerShdw blurRad="38100" dist="38100" dir="2700000" algn="tl">
                    <a:srgbClr val="000000">
                      <a:alpha val="43137"/>
                    </a:srgbClr>
                  </a:outerShdw>
                </a:effectLst>
              </a:rPr>
              <a:t>He was not created but the Creator.</a:t>
            </a:r>
            <a:endParaRPr lang="en-US" sz="3200" dirty="0" smtClean="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303099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aby feet background"/>
          <p:cNvPicPr>
            <a:picLocks noChangeAspect="1" noChangeArrowheads="1"/>
          </p:cNvPicPr>
          <p:nvPr/>
        </p:nvPicPr>
        <p:blipFill rotWithShape="1">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8572"/>
          <a:stretch/>
        </p:blipFill>
        <p:spPr bwMode="auto">
          <a:xfrm>
            <a:off x="5419725" y="4191000"/>
            <a:ext cx="3724275" cy="2438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709"/>
            <a:ext cx="8229600" cy="1143000"/>
          </a:xfrm>
        </p:spPr>
        <p:txBody>
          <a:bodyPr>
            <a:normAutofit/>
          </a:bodyPr>
          <a:lstStyle/>
          <a:p>
            <a:r>
              <a:rPr lang="en-US" sz="5400" dirty="0" smtClean="0">
                <a:solidFill>
                  <a:srgbClr val="93FCFF"/>
                </a:solidFill>
              </a:rPr>
              <a:t>WHAT HE DID</a:t>
            </a:r>
            <a:endParaRPr lang="en-US" sz="5400" dirty="0"/>
          </a:p>
        </p:txBody>
      </p:sp>
      <p:sp>
        <p:nvSpPr>
          <p:cNvPr id="3" name="Content Placeholder 2"/>
          <p:cNvSpPr>
            <a:spLocks noGrp="1"/>
          </p:cNvSpPr>
          <p:nvPr>
            <p:ph idx="1"/>
          </p:nvPr>
        </p:nvSpPr>
        <p:spPr/>
        <p:txBody>
          <a:bodyPr>
            <a:normAutofit/>
          </a:bodyPr>
          <a:lstStyle/>
          <a:p>
            <a:r>
              <a:rPr lang="en-US" sz="3600" dirty="0" smtClean="0">
                <a:solidFill>
                  <a:schemeClr val="bg1"/>
                </a:solidFill>
              </a:rPr>
              <a:t>The Word became flesh. </a:t>
            </a:r>
            <a:r>
              <a:rPr lang="en-US" sz="3600" b="1" i="1" dirty="0" smtClean="0">
                <a:solidFill>
                  <a:srgbClr val="FFFF00"/>
                </a:solidFill>
              </a:rPr>
              <a:t>Jn. 1:14</a:t>
            </a:r>
          </a:p>
          <a:p>
            <a:pPr lvl="1"/>
            <a:r>
              <a:rPr lang="en-US" sz="3200" dirty="0" smtClean="0">
                <a:solidFill>
                  <a:schemeClr val="bg1"/>
                </a:solidFill>
              </a:rPr>
              <a:t>God became man and took on human nature.</a:t>
            </a:r>
            <a:endParaRPr lang="en-US" sz="3200" dirty="0">
              <a:solidFill>
                <a:schemeClr val="bg1"/>
              </a:solidFill>
            </a:endParaRPr>
          </a:p>
        </p:txBody>
      </p:sp>
      <p:sp>
        <p:nvSpPr>
          <p:cNvPr id="4" name="Rectangle 3"/>
          <p:cNvSpPr/>
          <p:nvPr/>
        </p:nvSpPr>
        <p:spPr>
          <a:xfrm>
            <a:off x="228600" y="3505200"/>
            <a:ext cx="3886200" cy="3124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tx1"/>
                </a:solidFill>
              </a:rPr>
              <a:t>Phil. 2:6-7 </a:t>
            </a:r>
            <a:r>
              <a:rPr lang="en-US" sz="2400" dirty="0">
                <a:solidFill>
                  <a:schemeClr val="tx1"/>
                </a:solidFill>
              </a:rPr>
              <a:t>“who, although He existed in the form of God, did not regard equality with God a thing to be grasped,  (7)  but emptied Himself, taking the form of a bond-servant, and being made in the likeness of men.”</a:t>
            </a:r>
          </a:p>
        </p:txBody>
      </p:sp>
    </p:spTree>
    <p:extLst>
      <p:ext uri="{BB962C8B-B14F-4D97-AF65-F5344CB8AC3E}">
        <p14:creationId xmlns:p14="http://schemas.microsoft.com/office/powerpoint/2010/main" val="35230285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aby feet background"/>
          <p:cNvPicPr>
            <a:picLocks noChangeAspect="1" noChangeArrowheads="1"/>
          </p:cNvPicPr>
          <p:nvPr/>
        </p:nvPicPr>
        <p:blipFill rotWithShape="1">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8572"/>
          <a:stretch/>
        </p:blipFill>
        <p:spPr bwMode="auto">
          <a:xfrm>
            <a:off x="5419725" y="4191000"/>
            <a:ext cx="3724275" cy="2438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709"/>
            <a:ext cx="8229600" cy="1143000"/>
          </a:xfrm>
        </p:spPr>
        <p:txBody>
          <a:bodyPr>
            <a:normAutofit/>
          </a:bodyPr>
          <a:lstStyle/>
          <a:p>
            <a:r>
              <a:rPr lang="en-US" sz="5400" dirty="0" smtClean="0">
                <a:solidFill>
                  <a:srgbClr val="93FCFF"/>
                </a:solidFill>
              </a:rPr>
              <a:t>WHAT HE DID</a:t>
            </a:r>
            <a:endParaRPr lang="en-US" sz="5400" dirty="0"/>
          </a:p>
        </p:txBody>
      </p:sp>
      <p:sp>
        <p:nvSpPr>
          <p:cNvPr id="3" name="Content Placeholder 2"/>
          <p:cNvSpPr>
            <a:spLocks noGrp="1"/>
          </p:cNvSpPr>
          <p:nvPr>
            <p:ph idx="1"/>
          </p:nvPr>
        </p:nvSpPr>
        <p:spPr/>
        <p:txBody>
          <a:bodyPr>
            <a:normAutofit/>
          </a:bodyPr>
          <a:lstStyle/>
          <a:p>
            <a:r>
              <a:rPr lang="en-US" sz="3600" dirty="0" smtClean="0">
                <a:solidFill>
                  <a:schemeClr val="bg1"/>
                </a:solidFill>
              </a:rPr>
              <a:t>He dwelt among us. </a:t>
            </a:r>
            <a:r>
              <a:rPr lang="en-US" sz="3600" b="1" i="1" dirty="0" smtClean="0">
                <a:solidFill>
                  <a:srgbClr val="FFFF00"/>
                </a:solidFill>
              </a:rPr>
              <a:t>Jn. 1:14</a:t>
            </a:r>
          </a:p>
          <a:p>
            <a:pPr lvl="1"/>
            <a:r>
              <a:rPr lang="en-US" sz="3200" dirty="0" smtClean="0">
                <a:solidFill>
                  <a:schemeClr val="bg1"/>
                </a:solidFill>
              </a:rPr>
              <a:t>Dwelt – </a:t>
            </a:r>
            <a:r>
              <a:rPr lang="en-US" sz="3200" dirty="0" err="1" smtClean="0">
                <a:solidFill>
                  <a:schemeClr val="bg1"/>
                </a:solidFill>
              </a:rPr>
              <a:t>tabernacled</a:t>
            </a:r>
            <a:r>
              <a:rPr lang="en-US" sz="3200" dirty="0" smtClean="0">
                <a:solidFill>
                  <a:schemeClr val="bg1"/>
                </a:solidFill>
              </a:rPr>
              <a:t> – pitched his tent.</a:t>
            </a:r>
          </a:p>
          <a:p>
            <a:pPr lvl="1"/>
            <a:r>
              <a:rPr lang="en-US" sz="3200" dirty="0" smtClean="0">
                <a:solidFill>
                  <a:schemeClr val="bg1"/>
                </a:solidFill>
              </a:rPr>
              <a:t>It implies that God wanted to be on familiar terms with us.</a:t>
            </a:r>
            <a:endParaRPr lang="en-US" sz="3200" dirty="0">
              <a:solidFill>
                <a:schemeClr val="bg1"/>
              </a:solidFill>
            </a:endParaRPr>
          </a:p>
        </p:txBody>
      </p:sp>
    </p:spTree>
    <p:extLst>
      <p:ext uri="{BB962C8B-B14F-4D97-AF65-F5344CB8AC3E}">
        <p14:creationId xmlns:p14="http://schemas.microsoft.com/office/powerpoint/2010/main" val="36598566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aby feet background"/>
          <p:cNvPicPr>
            <a:picLocks noChangeAspect="1" noChangeArrowheads="1"/>
          </p:cNvPicPr>
          <p:nvPr/>
        </p:nvPicPr>
        <p:blipFill rotWithShape="1">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8572"/>
          <a:stretch/>
        </p:blipFill>
        <p:spPr bwMode="auto">
          <a:xfrm>
            <a:off x="5419725" y="4191000"/>
            <a:ext cx="3724275" cy="2438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709"/>
            <a:ext cx="8229600" cy="1143000"/>
          </a:xfrm>
        </p:spPr>
        <p:txBody>
          <a:bodyPr>
            <a:normAutofit/>
          </a:bodyPr>
          <a:lstStyle/>
          <a:p>
            <a:r>
              <a:rPr lang="en-US" sz="5400" dirty="0" smtClean="0">
                <a:solidFill>
                  <a:srgbClr val="93FCFF"/>
                </a:solidFill>
              </a:rPr>
              <a:t>WHAT HE DID</a:t>
            </a:r>
            <a:endParaRPr lang="en-US" sz="5400" dirty="0"/>
          </a:p>
        </p:txBody>
      </p:sp>
      <p:sp>
        <p:nvSpPr>
          <p:cNvPr id="3" name="Content Placeholder 2"/>
          <p:cNvSpPr>
            <a:spLocks noGrp="1"/>
          </p:cNvSpPr>
          <p:nvPr>
            <p:ph idx="1"/>
          </p:nvPr>
        </p:nvSpPr>
        <p:spPr/>
        <p:txBody>
          <a:bodyPr>
            <a:normAutofit/>
          </a:bodyPr>
          <a:lstStyle/>
          <a:p>
            <a:r>
              <a:rPr lang="en-US" sz="3600" dirty="0" smtClean="0">
                <a:solidFill>
                  <a:schemeClr val="bg1"/>
                </a:solidFill>
              </a:rPr>
              <a:t>We beheld His glory.  </a:t>
            </a:r>
            <a:r>
              <a:rPr lang="en-US" sz="3600" b="1" i="1" dirty="0" smtClean="0">
                <a:solidFill>
                  <a:srgbClr val="FFFF00"/>
                </a:solidFill>
              </a:rPr>
              <a:t>Jn. 1:14</a:t>
            </a:r>
          </a:p>
          <a:p>
            <a:pPr lvl="1"/>
            <a:r>
              <a:rPr lang="en-US" sz="3200" dirty="0" smtClean="0">
                <a:solidFill>
                  <a:schemeClr val="bg1"/>
                </a:solidFill>
              </a:rPr>
              <a:t>Jesus’ incarnation showed us the glory of God.</a:t>
            </a:r>
          </a:p>
          <a:p>
            <a:pPr lvl="1"/>
            <a:r>
              <a:rPr lang="en-US" sz="3200" dirty="0" smtClean="0">
                <a:solidFill>
                  <a:schemeClr val="bg1"/>
                </a:solidFill>
              </a:rPr>
              <a:t>God came down to His creation.</a:t>
            </a:r>
          </a:p>
          <a:p>
            <a:pPr lvl="1"/>
            <a:r>
              <a:rPr lang="en-US" sz="3200" dirty="0" smtClean="0">
                <a:solidFill>
                  <a:schemeClr val="bg1"/>
                </a:solidFill>
              </a:rPr>
              <a:t>Jesus is the exact representation </a:t>
            </a:r>
            <a:br>
              <a:rPr lang="en-US" sz="3200" dirty="0" smtClean="0">
                <a:solidFill>
                  <a:schemeClr val="bg1"/>
                </a:solidFill>
              </a:rPr>
            </a:br>
            <a:r>
              <a:rPr lang="en-US" sz="3200" dirty="0" smtClean="0">
                <a:solidFill>
                  <a:schemeClr val="bg1"/>
                </a:solidFill>
              </a:rPr>
              <a:t>of God.</a:t>
            </a:r>
            <a:endParaRPr lang="en-US" sz="3200" dirty="0">
              <a:solidFill>
                <a:schemeClr val="bg1"/>
              </a:solidFill>
            </a:endParaRPr>
          </a:p>
        </p:txBody>
      </p:sp>
      <p:sp>
        <p:nvSpPr>
          <p:cNvPr id="5" name="Rectangle 4"/>
          <p:cNvSpPr/>
          <p:nvPr/>
        </p:nvSpPr>
        <p:spPr>
          <a:xfrm>
            <a:off x="304800" y="4419600"/>
            <a:ext cx="4724400" cy="1981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tx1"/>
                </a:solidFill>
              </a:rPr>
              <a:t>Jn. 14:9 </a:t>
            </a:r>
            <a:r>
              <a:rPr lang="en-US" sz="2400" dirty="0">
                <a:solidFill>
                  <a:schemeClr val="tx1"/>
                </a:solidFill>
              </a:rPr>
              <a:t>“Have I been so long with you, and yet you have not come to know Me, Philip? He who has seen Me has seen the Father; how can you say, 'Show us the Father'?” </a:t>
            </a:r>
          </a:p>
        </p:txBody>
      </p:sp>
      <p:sp>
        <p:nvSpPr>
          <p:cNvPr id="7" name="Rectangle 6"/>
          <p:cNvSpPr/>
          <p:nvPr/>
        </p:nvSpPr>
        <p:spPr>
          <a:xfrm>
            <a:off x="2971800" y="2789830"/>
            <a:ext cx="3429000" cy="1447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tx1"/>
                </a:solidFill>
              </a:rPr>
              <a:t>Col. 1:15 </a:t>
            </a:r>
            <a:r>
              <a:rPr lang="en-US" sz="2400" dirty="0" smtClean="0">
                <a:solidFill>
                  <a:schemeClr val="tx1"/>
                </a:solidFill>
              </a:rPr>
              <a:t>“He is the image of the invisible God,…”</a:t>
            </a:r>
            <a:endParaRPr lang="en-US" sz="2400" dirty="0">
              <a:solidFill>
                <a:schemeClr val="tx1"/>
              </a:solidFill>
            </a:endParaRPr>
          </a:p>
        </p:txBody>
      </p:sp>
    </p:spTree>
    <p:extLst>
      <p:ext uri="{BB962C8B-B14F-4D97-AF65-F5344CB8AC3E}">
        <p14:creationId xmlns:p14="http://schemas.microsoft.com/office/powerpoint/2010/main" val="35509811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r="18215" b="2578"/>
          <a:stretch/>
        </p:blipFill>
        <p:spPr>
          <a:xfrm>
            <a:off x="-37530" y="0"/>
            <a:ext cx="9181530" cy="6835019"/>
          </a:xfrm>
        </p:spPr>
      </p:pic>
      <p:sp>
        <p:nvSpPr>
          <p:cNvPr id="4" name="AutoShape 4" descr="Image result for sun rays overlay photosho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Image result for sun rays overlay photosho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Image result for darknes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155575" y="4648200"/>
            <a:ext cx="8759825" cy="1938992"/>
          </a:xfrm>
          <a:prstGeom prst="rect">
            <a:avLst/>
          </a:prstGeom>
          <a:noFill/>
        </p:spPr>
        <p:txBody>
          <a:bodyPr wrap="square" rtlCol="0">
            <a:spAutoFit/>
          </a:bodyPr>
          <a:lstStyle/>
          <a:p>
            <a:pPr algn="ctr"/>
            <a:r>
              <a:rPr lang="en-US" sz="2400" b="1" i="1" dirty="0" err="1">
                <a:solidFill>
                  <a:srgbClr val="FFFF00"/>
                </a:solidFill>
              </a:rPr>
              <a:t>Heb</a:t>
            </a:r>
            <a:r>
              <a:rPr lang="en-US" sz="2400" b="1" i="1" dirty="0">
                <a:solidFill>
                  <a:srgbClr val="FFFF00"/>
                </a:solidFill>
              </a:rPr>
              <a:t> </a:t>
            </a:r>
            <a:r>
              <a:rPr lang="en-US" sz="2400" b="1" i="1" dirty="0" smtClean="0">
                <a:solidFill>
                  <a:srgbClr val="FFFF00"/>
                </a:solidFill>
              </a:rPr>
              <a:t>1:1-3a </a:t>
            </a:r>
            <a:r>
              <a:rPr lang="en-US" sz="2400" dirty="0" smtClean="0">
                <a:solidFill>
                  <a:schemeClr val="bg1"/>
                </a:solidFill>
              </a:rPr>
              <a:t>God</a:t>
            </a:r>
            <a:r>
              <a:rPr lang="en-US" sz="2400" dirty="0">
                <a:solidFill>
                  <a:schemeClr val="bg1"/>
                </a:solidFill>
              </a:rPr>
              <a:t>, after He spoke long ago to the fathers in the prophets in many portions and in many ways,  (2)  in these last days has spoken to us in His Son, whom He appointed heir of all things, through whom also He made the world.  (3)  </a:t>
            </a:r>
            <a:r>
              <a:rPr lang="en-US" sz="2400" b="1" dirty="0">
                <a:solidFill>
                  <a:schemeClr val="bg1"/>
                </a:solidFill>
              </a:rPr>
              <a:t>And He is the radiance of His glory and the exact representation of His nature</a:t>
            </a:r>
            <a:r>
              <a:rPr lang="en-US" sz="2400" dirty="0">
                <a:solidFill>
                  <a:schemeClr val="bg1"/>
                </a:solidFill>
              </a:rPr>
              <a:t>, </a:t>
            </a:r>
          </a:p>
        </p:txBody>
      </p:sp>
    </p:spTree>
    <p:extLst>
      <p:ext uri="{BB962C8B-B14F-4D97-AF65-F5344CB8AC3E}">
        <p14:creationId xmlns:p14="http://schemas.microsoft.com/office/powerpoint/2010/main" val="4827094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aby feet background"/>
          <p:cNvPicPr>
            <a:picLocks noChangeAspect="1" noChangeArrowheads="1"/>
          </p:cNvPicPr>
          <p:nvPr/>
        </p:nvPicPr>
        <p:blipFill rotWithShape="1">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8572"/>
          <a:stretch/>
        </p:blipFill>
        <p:spPr bwMode="auto">
          <a:xfrm>
            <a:off x="5419725" y="4191000"/>
            <a:ext cx="3724275" cy="2438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709"/>
            <a:ext cx="8229600" cy="1143000"/>
          </a:xfrm>
        </p:spPr>
        <p:txBody>
          <a:bodyPr>
            <a:normAutofit/>
          </a:bodyPr>
          <a:lstStyle/>
          <a:p>
            <a:r>
              <a:rPr lang="en-US" sz="5400" dirty="0" smtClean="0">
                <a:solidFill>
                  <a:srgbClr val="93FCFF"/>
                </a:solidFill>
              </a:rPr>
              <a:t>THE IMPORTANCE TO US</a:t>
            </a:r>
            <a:endParaRPr lang="en-US" sz="5400" dirty="0"/>
          </a:p>
        </p:txBody>
      </p:sp>
      <p:sp>
        <p:nvSpPr>
          <p:cNvPr id="3" name="Content Placeholder 2"/>
          <p:cNvSpPr>
            <a:spLocks noGrp="1"/>
          </p:cNvSpPr>
          <p:nvPr>
            <p:ph idx="1"/>
          </p:nvPr>
        </p:nvSpPr>
        <p:spPr/>
        <p:txBody>
          <a:bodyPr>
            <a:normAutofit/>
          </a:bodyPr>
          <a:lstStyle/>
          <a:p>
            <a:r>
              <a:rPr lang="en-US" sz="3600" dirty="0" smtClean="0">
                <a:solidFill>
                  <a:schemeClr val="bg1"/>
                </a:solidFill>
              </a:rPr>
              <a:t>Jesus is the way</a:t>
            </a:r>
            <a:r>
              <a:rPr lang="en-US" sz="3600" dirty="0" smtClean="0">
                <a:solidFill>
                  <a:schemeClr val="bg1"/>
                </a:solidFill>
              </a:rPr>
              <a:t>.</a:t>
            </a:r>
          </a:p>
          <a:p>
            <a:pPr lvl="1"/>
            <a:r>
              <a:rPr lang="en-US" sz="3200" dirty="0" smtClean="0">
                <a:solidFill>
                  <a:schemeClr val="bg1"/>
                </a:solidFill>
              </a:rPr>
              <a:t>We exchanged God’s glory for another.</a:t>
            </a:r>
          </a:p>
          <a:p>
            <a:pPr lvl="1"/>
            <a:r>
              <a:rPr lang="en-US" sz="3200" dirty="0" smtClean="0">
                <a:solidFill>
                  <a:schemeClr val="bg1"/>
                </a:solidFill>
              </a:rPr>
              <a:t>The consequence of sin is death.</a:t>
            </a:r>
          </a:p>
          <a:p>
            <a:pPr lvl="1"/>
            <a:r>
              <a:rPr lang="en-US" sz="3200" dirty="0" smtClean="0">
                <a:solidFill>
                  <a:schemeClr val="bg1"/>
                </a:solidFill>
              </a:rPr>
              <a:t>Jesus is the only way back to God.</a:t>
            </a:r>
            <a:endParaRPr lang="en-US" sz="3200" dirty="0">
              <a:solidFill>
                <a:schemeClr val="bg1"/>
              </a:solidFill>
            </a:endParaRPr>
          </a:p>
        </p:txBody>
      </p:sp>
      <p:sp>
        <p:nvSpPr>
          <p:cNvPr id="5" name="Rectangle 4"/>
          <p:cNvSpPr/>
          <p:nvPr/>
        </p:nvSpPr>
        <p:spPr>
          <a:xfrm>
            <a:off x="990600" y="4495800"/>
            <a:ext cx="4572000" cy="148078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black"/>
                </a:solidFill>
              </a:rPr>
              <a:t>Jn. 14:6 </a:t>
            </a:r>
            <a:r>
              <a:rPr lang="en-US" sz="2400" dirty="0">
                <a:solidFill>
                  <a:prstClr val="black"/>
                </a:solidFill>
              </a:rPr>
              <a:t>“I am the way, and the truth, and the life; no one comes to the Father but through Me.”</a:t>
            </a:r>
          </a:p>
        </p:txBody>
      </p:sp>
    </p:spTree>
    <p:extLst>
      <p:ext uri="{BB962C8B-B14F-4D97-AF65-F5344CB8AC3E}">
        <p14:creationId xmlns:p14="http://schemas.microsoft.com/office/powerpoint/2010/main" val="11902465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aby feet background"/>
          <p:cNvPicPr>
            <a:picLocks noChangeAspect="1" noChangeArrowheads="1"/>
          </p:cNvPicPr>
          <p:nvPr/>
        </p:nvPicPr>
        <p:blipFill rotWithShape="1">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8572"/>
          <a:stretch/>
        </p:blipFill>
        <p:spPr bwMode="auto">
          <a:xfrm>
            <a:off x="5419725" y="4191000"/>
            <a:ext cx="3724275" cy="2438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709"/>
            <a:ext cx="8229600" cy="1143000"/>
          </a:xfrm>
        </p:spPr>
        <p:txBody>
          <a:bodyPr>
            <a:normAutofit/>
          </a:bodyPr>
          <a:lstStyle/>
          <a:p>
            <a:r>
              <a:rPr lang="en-US" sz="5400" dirty="0" smtClean="0">
                <a:solidFill>
                  <a:srgbClr val="93FCFF"/>
                </a:solidFill>
              </a:rPr>
              <a:t>THE IMPORTANCE TO US</a:t>
            </a:r>
            <a:endParaRPr lang="en-US" sz="5400" dirty="0"/>
          </a:p>
        </p:txBody>
      </p:sp>
      <p:sp>
        <p:nvSpPr>
          <p:cNvPr id="3" name="Content Placeholder 2"/>
          <p:cNvSpPr>
            <a:spLocks noGrp="1"/>
          </p:cNvSpPr>
          <p:nvPr>
            <p:ph idx="1"/>
          </p:nvPr>
        </p:nvSpPr>
        <p:spPr>
          <a:xfrm>
            <a:off x="457200" y="1600200"/>
            <a:ext cx="8229600" cy="5257800"/>
          </a:xfrm>
        </p:spPr>
        <p:txBody>
          <a:bodyPr>
            <a:normAutofit/>
          </a:bodyPr>
          <a:lstStyle/>
          <a:p>
            <a:r>
              <a:rPr lang="en-US" sz="3600" dirty="0" smtClean="0">
                <a:solidFill>
                  <a:schemeClr val="bg1"/>
                </a:solidFill>
              </a:rPr>
              <a:t>An infinite payment</a:t>
            </a:r>
            <a:endParaRPr lang="en-US" sz="3600" dirty="0" smtClean="0">
              <a:solidFill>
                <a:schemeClr val="bg1"/>
              </a:solidFill>
            </a:endParaRPr>
          </a:p>
          <a:p>
            <a:pPr lvl="1"/>
            <a:r>
              <a:rPr lang="en-US" sz="3200" dirty="0" smtClean="0">
                <a:solidFill>
                  <a:schemeClr val="bg1"/>
                </a:solidFill>
              </a:rPr>
              <a:t>Jesus had to be God to pay our penalty.</a:t>
            </a:r>
          </a:p>
          <a:p>
            <a:pPr lvl="1"/>
            <a:r>
              <a:rPr lang="en-US" sz="3200" dirty="0" smtClean="0">
                <a:solidFill>
                  <a:schemeClr val="bg1"/>
                </a:solidFill>
              </a:rPr>
              <a:t>Only an infinite God could pay such an infinite penalty.</a:t>
            </a:r>
          </a:p>
          <a:p>
            <a:r>
              <a:rPr lang="en-US" sz="3600" dirty="0" smtClean="0">
                <a:solidFill>
                  <a:schemeClr val="bg1"/>
                </a:solidFill>
              </a:rPr>
              <a:t>Eternal life</a:t>
            </a:r>
          </a:p>
          <a:p>
            <a:pPr lvl="1"/>
            <a:r>
              <a:rPr lang="en-US" sz="3200" dirty="0" smtClean="0">
                <a:solidFill>
                  <a:schemeClr val="bg1"/>
                </a:solidFill>
              </a:rPr>
              <a:t>The ultimate proof of His deity </a:t>
            </a:r>
            <a:br>
              <a:rPr lang="en-US" sz="3200" dirty="0" smtClean="0">
                <a:solidFill>
                  <a:schemeClr val="bg1"/>
                </a:solidFill>
              </a:rPr>
            </a:br>
            <a:r>
              <a:rPr lang="en-US" sz="3200" dirty="0" smtClean="0">
                <a:solidFill>
                  <a:schemeClr val="bg1"/>
                </a:solidFill>
              </a:rPr>
              <a:t>is His resurrection.</a:t>
            </a:r>
          </a:p>
          <a:p>
            <a:pPr lvl="1"/>
            <a:r>
              <a:rPr lang="en-US" sz="3200" dirty="0" smtClean="0">
                <a:solidFill>
                  <a:schemeClr val="bg1"/>
                </a:solidFill>
              </a:rPr>
              <a:t>In defeating death we can have </a:t>
            </a:r>
            <a:br>
              <a:rPr lang="en-US" sz="3200" dirty="0" smtClean="0">
                <a:solidFill>
                  <a:schemeClr val="bg1"/>
                </a:solidFill>
              </a:rPr>
            </a:br>
            <a:r>
              <a:rPr lang="en-US" sz="3200" dirty="0" smtClean="0">
                <a:solidFill>
                  <a:schemeClr val="bg1"/>
                </a:solidFill>
              </a:rPr>
              <a:t>eternal life in God’s presence.</a:t>
            </a:r>
            <a:endParaRPr lang="en-US" sz="3200" dirty="0">
              <a:solidFill>
                <a:schemeClr val="bg1"/>
              </a:solidFill>
            </a:endParaRPr>
          </a:p>
        </p:txBody>
      </p:sp>
    </p:spTree>
    <p:extLst>
      <p:ext uri="{BB962C8B-B14F-4D97-AF65-F5344CB8AC3E}">
        <p14:creationId xmlns:p14="http://schemas.microsoft.com/office/powerpoint/2010/main" val="15500038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41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6499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2286000" y="3105835"/>
            <a:ext cx="4572000" cy="646331"/>
          </a:xfrm>
          <a:prstGeom prst="rect">
            <a:avLst/>
          </a:prstGeom>
        </p:spPr>
        <p:txBody>
          <a:bodyPr>
            <a:spAutoFit/>
          </a:bodyPr>
          <a:lstStyle/>
          <a:p>
            <a:endParaRPr lang="en-US" dirty="0" smtClean="0">
              <a:solidFill>
                <a:prstClr val="black"/>
              </a:solidFill>
            </a:endParaRPr>
          </a:p>
          <a:p>
            <a:endParaRPr lang="en-US" dirty="0" smtClean="0">
              <a:solidFill>
                <a:prstClr val="black"/>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81000"/>
            <a:ext cx="2980765" cy="35814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4328" y="381000"/>
            <a:ext cx="5655733" cy="318135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0944" y="3962400"/>
            <a:ext cx="4762500" cy="2676525"/>
          </a:xfrm>
          <a:prstGeom prst="rect">
            <a:avLst/>
          </a:prstGeom>
        </p:spPr>
      </p:pic>
    </p:spTree>
    <p:extLst>
      <p:ext uri="{BB962C8B-B14F-4D97-AF65-F5344CB8AC3E}">
        <p14:creationId xmlns:p14="http://schemas.microsoft.com/office/powerpoint/2010/main" val="12250737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914400" y="1066800"/>
            <a:ext cx="7239000" cy="1200329"/>
          </a:xfrm>
          <a:prstGeom prst="rect">
            <a:avLst/>
          </a:prstGeom>
          <a:noFill/>
        </p:spPr>
        <p:txBody>
          <a:bodyPr wrap="square" rtlCol="0">
            <a:spAutoFit/>
          </a:bodyPr>
          <a:lstStyle/>
          <a:p>
            <a:pPr algn="ctr"/>
            <a:r>
              <a:rPr lang="en-US" sz="3600" dirty="0" smtClean="0">
                <a:solidFill>
                  <a:prstClr val="white"/>
                </a:solidFill>
              </a:rPr>
              <a:t>Our Purpose: To see, experience and reflect the glory of God.</a:t>
            </a:r>
            <a:endParaRPr lang="en-US" sz="3600" dirty="0">
              <a:solidFill>
                <a:prstClr val="white"/>
              </a:solidFill>
            </a:endParaRPr>
          </a:p>
        </p:txBody>
      </p:sp>
      <p:sp>
        <p:nvSpPr>
          <p:cNvPr id="3" name="TextBox 2"/>
          <p:cNvSpPr txBox="1"/>
          <p:nvPr/>
        </p:nvSpPr>
        <p:spPr>
          <a:xfrm>
            <a:off x="910988" y="3876764"/>
            <a:ext cx="7239000" cy="1200329"/>
          </a:xfrm>
          <a:prstGeom prst="rect">
            <a:avLst/>
          </a:prstGeom>
          <a:noFill/>
        </p:spPr>
        <p:txBody>
          <a:bodyPr wrap="square" rtlCol="0">
            <a:spAutoFit/>
          </a:bodyPr>
          <a:lstStyle/>
          <a:p>
            <a:pPr algn="ctr"/>
            <a:r>
              <a:rPr lang="en-US" sz="3600" dirty="0" smtClean="0">
                <a:solidFill>
                  <a:prstClr val="white"/>
                </a:solidFill>
              </a:rPr>
              <a:t>God’s glory is His infinite greatness and worth.</a:t>
            </a:r>
            <a:endParaRPr lang="en-US" sz="3600" dirty="0">
              <a:solidFill>
                <a:prstClr val="white"/>
              </a:solidFill>
            </a:endParaRPr>
          </a:p>
        </p:txBody>
      </p:sp>
    </p:spTree>
    <p:extLst>
      <p:ext uri="{BB962C8B-B14F-4D97-AF65-F5344CB8AC3E}">
        <p14:creationId xmlns:p14="http://schemas.microsoft.com/office/powerpoint/2010/main" val="21553312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914400" y="1066800"/>
            <a:ext cx="7239000" cy="4524315"/>
          </a:xfrm>
          <a:prstGeom prst="rect">
            <a:avLst/>
          </a:prstGeom>
          <a:noFill/>
        </p:spPr>
        <p:txBody>
          <a:bodyPr wrap="square" rtlCol="0">
            <a:spAutoFit/>
          </a:bodyPr>
          <a:lstStyle/>
          <a:p>
            <a:pPr algn="ctr"/>
            <a:r>
              <a:rPr lang="en-US" sz="3200" dirty="0" smtClean="0">
                <a:solidFill>
                  <a:srgbClr val="FFFF00"/>
                </a:solidFill>
              </a:rPr>
              <a:t>John </a:t>
            </a:r>
            <a:r>
              <a:rPr lang="en-US" sz="3200" dirty="0">
                <a:solidFill>
                  <a:srgbClr val="FFFF00"/>
                </a:solidFill>
              </a:rPr>
              <a:t>10:30-33 </a:t>
            </a:r>
            <a:r>
              <a:rPr lang="en-US" sz="3200" dirty="0" smtClean="0">
                <a:solidFill>
                  <a:srgbClr val="FFFF00"/>
                </a:solidFill>
              </a:rPr>
              <a:t> </a:t>
            </a:r>
            <a:r>
              <a:rPr lang="en-US" sz="3200" dirty="0">
                <a:solidFill>
                  <a:schemeClr val="bg1"/>
                </a:solidFill>
              </a:rPr>
              <a:t>"I and the Father are one."  (31)  The Jews picked up stones again to stone Him.  (32)  Jesus answered them, "I showed you many good works from the Father; for which of them are you stoning Me?"  (33)  The Jews answered Him, "For a good work we do not stone You, but for blasphemy; and because You, being a man, make Yourself out to be God."</a:t>
            </a:r>
          </a:p>
        </p:txBody>
      </p:sp>
    </p:spTree>
    <p:extLst>
      <p:ext uri="{BB962C8B-B14F-4D97-AF65-F5344CB8AC3E}">
        <p14:creationId xmlns:p14="http://schemas.microsoft.com/office/powerpoint/2010/main" val="31431921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0727" t="1009" r="20346" b="21845"/>
          <a:stretch/>
        </p:blipFill>
        <p:spPr>
          <a:xfrm>
            <a:off x="0" y="0"/>
            <a:ext cx="9144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09800"/>
            <a:ext cx="9144000" cy="2743200"/>
          </a:xfrm>
          <a:prstGeom prst="rect">
            <a:avLst/>
          </a:prstGeom>
        </p:spPr>
      </p:pic>
      <p:sp>
        <p:nvSpPr>
          <p:cNvPr id="2" name="TextBox 1"/>
          <p:cNvSpPr txBox="1"/>
          <p:nvPr/>
        </p:nvSpPr>
        <p:spPr>
          <a:xfrm>
            <a:off x="228600" y="228600"/>
            <a:ext cx="8763000" cy="2246769"/>
          </a:xfrm>
          <a:prstGeom prst="rect">
            <a:avLst/>
          </a:prstGeom>
          <a:noFill/>
        </p:spPr>
        <p:txBody>
          <a:bodyPr wrap="square" rtlCol="0">
            <a:spAutoFit/>
          </a:bodyPr>
          <a:lstStyle/>
          <a:p>
            <a:pPr algn="ctr"/>
            <a:r>
              <a:rPr lang="en-US" sz="2800" b="1" i="1" dirty="0" smtClean="0">
                <a:solidFill>
                  <a:schemeClr val="bg1"/>
                </a:solidFill>
              </a:rPr>
              <a:t>Jn. </a:t>
            </a:r>
            <a:r>
              <a:rPr lang="en-US" sz="2800" b="1" i="1" dirty="0">
                <a:solidFill>
                  <a:schemeClr val="bg1"/>
                </a:solidFill>
              </a:rPr>
              <a:t>20:30-31 </a:t>
            </a:r>
            <a:r>
              <a:rPr lang="en-US" sz="2800" dirty="0" smtClean="0">
                <a:solidFill>
                  <a:schemeClr val="bg1"/>
                </a:solidFill>
              </a:rPr>
              <a:t>Therefore </a:t>
            </a:r>
            <a:r>
              <a:rPr lang="en-US" sz="2800" dirty="0">
                <a:solidFill>
                  <a:schemeClr val="bg1"/>
                </a:solidFill>
              </a:rPr>
              <a:t>many other signs Jesus also performed in the presence of the disciples, which are not written in this book;  (31)  but these have been written so that you may believe that Jesus is the Christ, the Son of God; and that believing you may have life in His name.</a:t>
            </a:r>
          </a:p>
        </p:txBody>
      </p:sp>
    </p:spTree>
    <p:extLst>
      <p:ext uri="{BB962C8B-B14F-4D97-AF65-F5344CB8AC3E}">
        <p14:creationId xmlns:p14="http://schemas.microsoft.com/office/powerpoint/2010/main" val="8566642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31120" r="29781" b="34905"/>
          <a:stretch/>
        </p:blipFill>
        <p:spPr>
          <a:xfrm>
            <a:off x="0" y="1143000"/>
            <a:ext cx="9144000" cy="5715000"/>
          </a:xfrm>
          <a:prstGeom prst="rect">
            <a:avLst/>
          </a:prstGeom>
        </p:spPr>
      </p:pic>
      <p:sp>
        <p:nvSpPr>
          <p:cNvPr id="2" name="Title 1"/>
          <p:cNvSpPr>
            <a:spLocks noGrp="1"/>
          </p:cNvSpPr>
          <p:nvPr>
            <p:ph type="title"/>
          </p:nvPr>
        </p:nvSpPr>
        <p:spPr>
          <a:xfrm>
            <a:off x="457200" y="29029"/>
            <a:ext cx="8229600" cy="1143000"/>
          </a:xfrm>
        </p:spPr>
        <p:txBody>
          <a:bodyPr>
            <a:normAutofit/>
          </a:bodyPr>
          <a:lstStyle/>
          <a:p>
            <a:r>
              <a:rPr lang="en-US" sz="5400" cap="all" dirty="0" smtClean="0">
                <a:solidFill>
                  <a:srgbClr val="93FCFF"/>
                </a:solidFill>
                <a:effectLst>
                  <a:outerShdw blurRad="38100" dist="38100" dir="2700000" algn="tl">
                    <a:srgbClr val="000000">
                      <a:alpha val="43137"/>
                    </a:srgbClr>
                  </a:outerShdw>
                </a:effectLst>
              </a:rPr>
              <a:t>Who he is</a:t>
            </a:r>
            <a:endParaRPr lang="en-US" sz="5400" cap="all" dirty="0">
              <a:solidFill>
                <a:srgbClr val="93FCFF"/>
              </a:solidFill>
              <a:effectLst>
                <a:outerShdw blurRad="38100" dist="38100" dir="2700000" algn="tl">
                  <a:srgbClr val="000000">
                    <a:alpha val="43137"/>
                  </a:srgbClr>
                </a:outerShdw>
              </a:effectLst>
            </a:endParaRPr>
          </a:p>
        </p:txBody>
      </p:sp>
      <p:sp>
        <p:nvSpPr>
          <p:cNvPr id="5" name="Rectangle 4"/>
          <p:cNvSpPr/>
          <p:nvPr/>
        </p:nvSpPr>
        <p:spPr>
          <a:xfrm>
            <a:off x="-1752600" y="914400"/>
            <a:ext cx="12420600" cy="1621971"/>
          </a:xfrm>
          <a:prstGeom prst="rect">
            <a:avLst/>
          </a:prstGeom>
          <a:gradFill>
            <a:gsLst>
              <a:gs pos="0">
                <a:schemeClr val="tx1"/>
              </a:gs>
              <a:gs pos="85000">
                <a:srgbClr val="000000">
                  <a:alpha val="0"/>
                </a:srgb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143000"/>
            <a:ext cx="8229600" cy="4983163"/>
          </a:xfrm>
        </p:spPr>
        <p:txBody>
          <a:bodyPr>
            <a:normAutofit/>
          </a:bodyPr>
          <a:lstStyle/>
          <a:p>
            <a:r>
              <a:rPr lang="en-US" sz="3600" dirty="0" smtClean="0">
                <a:solidFill>
                  <a:schemeClr val="bg1"/>
                </a:solidFill>
                <a:effectLst>
                  <a:outerShdw blurRad="38100" dist="38100" dir="2700000" algn="tl">
                    <a:srgbClr val="000000">
                      <a:alpha val="43137"/>
                    </a:srgbClr>
                  </a:outerShdw>
                </a:effectLst>
              </a:rPr>
              <a:t>The Word  </a:t>
            </a:r>
            <a:r>
              <a:rPr lang="en-US" sz="3600" b="1" i="1" dirty="0" smtClean="0">
                <a:solidFill>
                  <a:srgbClr val="FFFF00"/>
                </a:solidFill>
                <a:effectLst>
                  <a:outerShdw blurRad="38100" dist="38100" dir="2700000" algn="tl">
                    <a:srgbClr val="000000">
                      <a:alpha val="43137"/>
                    </a:srgbClr>
                  </a:outerShdw>
                </a:effectLst>
              </a:rPr>
              <a:t>Jn. 1:1-3</a:t>
            </a:r>
          </a:p>
          <a:p>
            <a:pPr lvl="1"/>
            <a:r>
              <a:rPr lang="en-US" sz="3200" dirty="0" smtClean="0">
                <a:solidFill>
                  <a:schemeClr val="bg1"/>
                </a:solidFill>
                <a:effectLst>
                  <a:outerShdw blurRad="38100" dist="38100" dir="2700000" algn="tl">
                    <a:srgbClr val="000000">
                      <a:alpha val="43137"/>
                    </a:srgbClr>
                  </a:outerShdw>
                </a:effectLst>
              </a:rPr>
              <a:t>We use words to express meaning and communicate with others.</a:t>
            </a:r>
          </a:p>
          <a:p>
            <a:pPr lvl="1"/>
            <a:r>
              <a:rPr lang="en-US" sz="3200" dirty="0" smtClean="0">
                <a:solidFill>
                  <a:schemeClr val="bg1"/>
                </a:solidFill>
                <a:effectLst>
                  <a:outerShdw blurRad="38100" dist="38100" dir="2700000" algn="tl">
                    <a:srgbClr val="000000">
                      <a:alpha val="43137"/>
                    </a:srgbClr>
                  </a:outerShdw>
                </a:effectLst>
              </a:rPr>
              <a:t>The Word is the Divine expression of God.</a:t>
            </a:r>
            <a:endParaRPr lang="en-US" sz="3200"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952500" y="3581400"/>
            <a:ext cx="7010400" cy="2628900"/>
          </a:xfrm>
          <a:prstGeom prst="rect">
            <a:avLst/>
          </a:prstGeom>
          <a:solidFill>
            <a:srgbClr val="93F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“John </a:t>
            </a:r>
            <a:r>
              <a:rPr lang="en-US" sz="2400" dirty="0">
                <a:solidFill>
                  <a:schemeClr val="tx1"/>
                </a:solidFill>
              </a:rPr>
              <a:t>calls Jesus the Word because he had come to see the words of Jesus as the truth of God and the person of Jesus as the truth of God in such a unified way that Jesus himself — in his coming, and working, and teaching, and dying and rising — was the final and decisive message of God.” John Piper</a:t>
            </a:r>
          </a:p>
        </p:txBody>
      </p:sp>
    </p:spTree>
    <p:extLst>
      <p:ext uri="{BB962C8B-B14F-4D97-AF65-F5344CB8AC3E}">
        <p14:creationId xmlns:p14="http://schemas.microsoft.com/office/powerpoint/2010/main" val="38396158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31120" r="29781" b="34905"/>
          <a:stretch/>
        </p:blipFill>
        <p:spPr>
          <a:xfrm>
            <a:off x="0" y="1143000"/>
            <a:ext cx="9144000" cy="5715000"/>
          </a:xfrm>
          <a:prstGeom prst="rect">
            <a:avLst/>
          </a:prstGeom>
        </p:spPr>
      </p:pic>
      <p:sp>
        <p:nvSpPr>
          <p:cNvPr id="2" name="Title 1"/>
          <p:cNvSpPr>
            <a:spLocks noGrp="1"/>
          </p:cNvSpPr>
          <p:nvPr>
            <p:ph type="title"/>
          </p:nvPr>
        </p:nvSpPr>
        <p:spPr>
          <a:xfrm>
            <a:off x="457200" y="29029"/>
            <a:ext cx="8229600" cy="1143000"/>
          </a:xfrm>
        </p:spPr>
        <p:txBody>
          <a:bodyPr>
            <a:normAutofit/>
          </a:bodyPr>
          <a:lstStyle/>
          <a:p>
            <a:r>
              <a:rPr lang="en-US" sz="5400" cap="all" dirty="0" smtClean="0">
                <a:solidFill>
                  <a:srgbClr val="93FCFF"/>
                </a:solidFill>
                <a:effectLst>
                  <a:outerShdw blurRad="38100" dist="38100" dir="2700000" algn="tl">
                    <a:srgbClr val="000000">
                      <a:alpha val="43137"/>
                    </a:srgbClr>
                  </a:outerShdw>
                </a:effectLst>
              </a:rPr>
              <a:t>Who he is</a:t>
            </a:r>
            <a:endParaRPr lang="en-US" sz="5400" cap="all" dirty="0">
              <a:solidFill>
                <a:srgbClr val="93FCFF"/>
              </a:solidFill>
              <a:effectLst>
                <a:outerShdw blurRad="38100" dist="38100" dir="2700000" algn="tl">
                  <a:srgbClr val="000000">
                    <a:alpha val="43137"/>
                  </a:srgbClr>
                </a:outerShdw>
              </a:effectLst>
            </a:endParaRPr>
          </a:p>
        </p:txBody>
      </p:sp>
      <p:sp>
        <p:nvSpPr>
          <p:cNvPr id="5" name="Rectangle 4"/>
          <p:cNvSpPr/>
          <p:nvPr/>
        </p:nvSpPr>
        <p:spPr>
          <a:xfrm>
            <a:off x="-1752600" y="914400"/>
            <a:ext cx="12420600" cy="1621971"/>
          </a:xfrm>
          <a:prstGeom prst="rect">
            <a:avLst/>
          </a:prstGeom>
          <a:gradFill>
            <a:gsLst>
              <a:gs pos="0">
                <a:schemeClr val="tx1"/>
              </a:gs>
              <a:gs pos="85000">
                <a:srgbClr val="000000">
                  <a:alpha val="0"/>
                </a:srgb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457200" y="1143000"/>
            <a:ext cx="8229600" cy="4983163"/>
          </a:xfrm>
        </p:spPr>
        <p:txBody>
          <a:bodyPr>
            <a:normAutofit/>
          </a:bodyPr>
          <a:lstStyle/>
          <a:p>
            <a:r>
              <a:rPr lang="en-US" sz="3600" dirty="0" smtClean="0">
                <a:solidFill>
                  <a:schemeClr val="bg1"/>
                </a:solidFill>
                <a:effectLst>
                  <a:outerShdw blurRad="38100" dist="38100" dir="2700000" algn="tl">
                    <a:srgbClr val="000000">
                      <a:alpha val="43137"/>
                    </a:srgbClr>
                  </a:outerShdw>
                </a:effectLst>
              </a:rPr>
              <a:t>In the beginning  </a:t>
            </a:r>
            <a:r>
              <a:rPr lang="en-US" sz="3600" b="1" i="1" dirty="0" smtClean="0">
                <a:solidFill>
                  <a:srgbClr val="FFFF00"/>
                </a:solidFill>
                <a:effectLst>
                  <a:outerShdw blurRad="38100" dist="38100" dir="2700000" algn="tl">
                    <a:srgbClr val="000000">
                      <a:alpha val="43137"/>
                    </a:srgbClr>
                  </a:outerShdw>
                </a:effectLst>
              </a:rPr>
              <a:t>Jn. 1:1-3</a:t>
            </a:r>
          </a:p>
          <a:p>
            <a:pPr lvl="1"/>
            <a:r>
              <a:rPr lang="en-US" sz="3200" dirty="0" smtClean="0">
                <a:solidFill>
                  <a:schemeClr val="bg1"/>
                </a:solidFill>
                <a:effectLst>
                  <a:outerShdw blurRad="38100" dist="38100" dir="2700000" algn="tl">
                    <a:srgbClr val="000000">
                      <a:alpha val="43137"/>
                    </a:srgbClr>
                  </a:outerShdw>
                </a:effectLst>
              </a:rPr>
              <a:t>Back to creation – Gen. 1:1</a:t>
            </a:r>
          </a:p>
          <a:p>
            <a:pPr lvl="1"/>
            <a:r>
              <a:rPr lang="en-US" sz="3200" dirty="0" smtClean="0">
                <a:solidFill>
                  <a:schemeClr val="bg1"/>
                </a:solidFill>
                <a:effectLst>
                  <a:outerShdw blurRad="38100" dist="38100" dir="2700000" algn="tl">
                    <a:srgbClr val="000000">
                      <a:alpha val="43137"/>
                    </a:srgbClr>
                  </a:outerShdw>
                </a:effectLst>
              </a:rPr>
              <a:t>Before anything came into being the Word existed.</a:t>
            </a:r>
          </a:p>
          <a:p>
            <a:pPr lvl="1"/>
            <a:r>
              <a:rPr lang="en-US" sz="3200" dirty="0" smtClean="0">
                <a:solidFill>
                  <a:schemeClr val="bg1"/>
                </a:solidFill>
                <a:effectLst>
                  <a:outerShdw blurRad="38100" dist="38100" dir="2700000" algn="tl">
                    <a:srgbClr val="000000">
                      <a:alpha val="43137"/>
                    </a:srgbClr>
                  </a:outerShdw>
                </a:effectLst>
              </a:rPr>
              <a:t>The Word is eternal.</a:t>
            </a:r>
            <a:endParaRPr lang="en-US" sz="3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18241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31120" r="29781" b="34905"/>
          <a:stretch/>
        </p:blipFill>
        <p:spPr>
          <a:xfrm>
            <a:off x="0" y="1143000"/>
            <a:ext cx="9144000" cy="5715000"/>
          </a:xfrm>
          <a:prstGeom prst="rect">
            <a:avLst/>
          </a:prstGeom>
        </p:spPr>
      </p:pic>
      <p:sp>
        <p:nvSpPr>
          <p:cNvPr id="2" name="Title 1"/>
          <p:cNvSpPr>
            <a:spLocks noGrp="1"/>
          </p:cNvSpPr>
          <p:nvPr>
            <p:ph type="title"/>
          </p:nvPr>
        </p:nvSpPr>
        <p:spPr>
          <a:xfrm>
            <a:off x="457200" y="29029"/>
            <a:ext cx="8229600" cy="1143000"/>
          </a:xfrm>
        </p:spPr>
        <p:txBody>
          <a:bodyPr>
            <a:normAutofit/>
          </a:bodyPr>
          <a:lstStyle/>
          <a:p>
            <a:r>
              <a:rPr lang="en-US" sz="5400" cap="all" dirty="0" smtClean="0">
                <a:solidFill>
                  <a:srgbClr val="93FCFF"/>
                </a:solidFill>
                <a:effectLst>
                  <a:outerShdw blurRad="38100" dist="38100" dir="2700000" algn="tl">
                    <a:srgbClr val="000000">
                      <a:alpha val="43137"/>
                    </a:srgbClr>
                  </a:outerShdw>
                </a:effectLst>
              </a:rPr>
              <a:t>Who he is</a:t>
            </a:r>
            <a:endParaRPr lang="en-US" sz="5400" cap="all" dirty="0">
              <a:solidFill>
                <a:srgbClr val="93FCFF"/>
              </a:solidFill>
              <a:effectLst>
                <a:outerShdw blurRad="38100" dist="38100" dir="2700000" algn="tl">
                  <a:srgbClr val="000000">
                    <a:alpha val="43137"/>
                  </a:srgbClr>
                </a:outerShdw>
              </a:effectLst>
            </a:endParaRPr>
          </a:p>
        </p:txBody>
      </p:sp>
      <p:sp>
        <p:nvSpPr>
          <p:cNvPr id="5" name="Rectangle 4"/>
          <p:cNvSpPr/>
          <p:nvPr/>
        </p:nvSpPr>
        <p:spPr>
          <a:xfrm>
            <a:off x="-1752600" y="914400"/>
            <a:ext cx="12420600" cy="1621971"/>
          </a:xfrm>
          <a:prstGeom prst="rect">
            <a:avLst/>
          </a:prstGeom>
          <a:gradFill>
            <a:gsLst>
              <a:gs pos="0">
                <a:schemeClr val="tx1"/>
              </a:gs>
              <a:gs pos="85000">
                <a:srgbClr val="000000">
                  <a:alpha val="0"/>
                </a:srgb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457200" y="1143000"/>
            <a:ext cx="8229600" cy="4983163"/>
          </a:xfrm>
        </p:spPr>
        <p:txBody>
          <a:bodyPr>
            <a:normAutofit/>
          </a:bodyPr>
          <a:lstStyle/>
          <a:p>
            <a:r>
              <a:rPr lang="en-US" sz="3600" dirty="0" smtClean="0">
                <a:solidFill>
                  <a:schemeClr val="bg1"/>
                </a:solidFill>
                <a:effectLst>
                  <a:outerShdw blurRad="38100" dist="38100" dir="2700000" algn="tl">
                    <a:srgbClr val="000000">
                      <a:alpha val="43137"/>
                    </a:srgbClr>
                  </a:outerShdw>
                </a:effectLst>
              </a:rPr>
              <a:t>The Word was </a:t>
            </a:r>
            <a:r>
              <a:rPr lang="en-US" sz="3600" i="1" dirty="0" smtClean="0">
                <a:solidFill>
                  <a:schemeClr val="bg1"/>
                </a:solidFill>
                <a:effectLst>
                  <a:outerShdw blurRad="38100" dist="38100" dir="2700000" algn="tl">
                    <a:srgbClr val="000000">
                      <a:alpha val="43137"/>
                    </a:srgbClr>
                  </a:outerShdw>
                </a:effectLst>
              </a:rPr>
              <a:t>with God.</a:t>
            </a:r>
            <a:r>
              <a:rPr lang="en-US" sz="3600" dirty="0" smtClean="0">
                <a:solidFill>
                  <a:schemeClr val="bg1"/>
                </a:solidFill>
                <a:effectLst>
                  <a:outerShdw blurRad="38100" dist="38100" dir="2700000" algn="tl">
                    <a:srgbClr val="000000">
                      <a:alpha val="43137"/>
                    </a:srgbClr>
                  </a:outerShdw>
                </a:effectLst>
              </a:rPr>
              <a:t>  </a:t>
            </a:r>
            <a:r>
              <a:rPr lang="en-US" sz="3600" b="1" i="1" dirty="0" smtClean="0">
                <a:solidFill>
                  <a:srgbClr val="FFFF00"/>
                </a:solidFill>
                <a:effectLst>
                  <a:outerShdw blurRad="38100" dist="38100" dir="2700000" algn="tl">
                    <a:srgbClr val="000000">
                      <a:alpha val="43137"/>
                    </a:srgbClr>
                  </a:outerShdw>
                </a:effectLst>
              </a:rPr>
              <a:t>Jn. 1:1-3</a:t>
            </a:r>
          </a:p>
          <a:p>
            <a:pPr lvl="1"/>
            <a:r>
              <a:rPr lang="en-US" sz="3200" dirty="0" smtClean="0">
                <a:solidFill>
                  <a:schemeClr val="bg1"/>
                </a:solidFill>
                <a:effectLst>
                  <a:outerShdw blurRad="38100" dist="38100" dir="2700000" algn="tl">
                    <a:srgbClr val="000000">
                      <a:alpha val="43137"/>
                    </a:srgbClr>
                  </a:outerShdw>
                </a:effectLst>
              </a:rPr>
              <a:t>The Word had a relationship with God.</a:t>
            </a:r>
          </a:p>
          <a:p>
            <a:pPr lvl="2"/>
            <a:r>
              <a:rPr lang="en-US" sz="2800" dirty="0" smtClean="0">
                <a:solidFill>
                  <a:schemeClr val="bg1"/>
                </a:solidFill>
                <a:effectLst>
                  <a:outerShdw blurRad="38100" dist="38100" dir="2700000" algn="tl">
                    <a:srgbClr val="000000">
                      <a:alpha val="43137"/>
                    </a:srgbClr>
                  </a:outerShdw>
                </a:effectLst>
              </a:rPr>
              <a:t>“With” denotes friendship, intimacy</a:t>
            </a:r>
          </a:p>
          <a:p>
            <a:pPr lvl="1"/>
            <a:r>
              <a:rPr lang="en-US" sz="3200" dirty="0" smtClean="0">
                <a:solidFill>
                  <a:schemeClr val="bg1"/>
                </a:solidFill>
                <a:effectLst>
                  <a:outerShdw blurRad="38100" dist="38100" dir="2700000" algn="tl">
                    <a:srgbClr val="000000">
                      <a:alpha val="43137"/>
                    </a:srgbClr>
                  </a:outerShdw>
                </a:effectLst>
              </a:rPr>
              <a:t>God is not unipersonal.</a:t>
            </a:r>
          </a:p>
          <a:p>
            <a:pPr lvl="2"/>
            <a:r>
              <a:rPr lang="en-US" sz="2800" dirty="0" smtClean="0">
                <a:solidFill>
                  <a:schemeClr val="bg1"/>
                </a:solidFill>
                <a:effectLst>
                  <a:outerShdw blurRad="38100" dist="38100" dir="2700000" algn="tl">
                    <a:srgbClr val="000000">
                      <a:alpha val="43137"/>
                    </a:srgbClr>
                  </a:outerShdw>
                </a:effectLst>
              </a:rPr>
              <a:t>The Word is not the Father.</a:t>
            </a:r>
            <a:endParaRPr lang="en-US" sz="2800" dirty="0" smtClean="0">
              <a:solidFill>
                <a:schemeClr val="bg1"/>
              </a:solidFill>
              <a:effectLst>
                <a:outerShdw blurRad="38100" dist="38100" dir="2700000" algn="tl">
                  <a:srgbClr val="000000">
                    <a:alpha val="43137"/>
                  </a:srgbClr>
                </a:outerShdw>
              </a:effectLst>
            </a:endParaRPr>
          </a:p>
          <a:p>
            <a:pPr lvl="1"/>
            <a:r>
              <a:rPr lang="en-US" sz="3200" dirty="0" smtClean="0">
                <a:solidFill>
                  <a:schemeClr val="bg1"/>
                </a:solidFill>
                <a:effectLst>
                  <a:outerShdw blurRad="38100" dist="38100" dir="2700000" algn="tl">
                    <a:srgbClr val="000000">
                      <a:alpha val="43137"/>
                    </a:srgbClr>
                  </a:outerShdw>
                </a:effectLst>
              </a:rPr>
              <a:t>God is </a:t>
            </a:r>
            <a:r>
              <a:rPr lang="en-US" sz="3200" dirty="0" err="1" smtClean="0">
                <a:solidFill>
                  <a:schemeClr val="bg1"/>
                </a:solidFill>
                <a:effectLst>
                  <a:outerShdw blurRad="38100" dist="38100" dir="2700000" algn="tl">
                    <a:srgbClr val="000000">
                      <a:alpha val="43137"/>
                    </a:srgbClr>
                  </a:outerShdw>
                </a:effectLst>
              </a:rPr>
              <a:t>tripersonal</a:t>
            </a:r>
            <a:r>
              <a:rPr lang="en-US" sz="3200" dirty="0" smtClean="0">
                <a:solidFill>
                  <a:schemeClr val="bg1"/>
                </a:solidFill>
                <a:effectLst>
                  <a:outerShdw blurRad="38100" dist="38100" dir="2700000" algn="tl">
                    <a:srgbClr val="000000">
                      <a:alpha val="43137"/>
                    </a:srgbClr>
                  </a:outerShdw>
                </a:effectLst>
              </a:rPr>
              <a:t>.</a:t>
            </a:r>
          </a:p>
          <a:p>
            <a:pPr lvl="2"/>
            <a:r>
              <a:rPr lang="en-US" sz="2800" dirty="0" smtClean="0">
                <a:solidFill>
                  <a:schemeClr val="bg1"/>
                </a:solidFill>
                <a:effectLst>
                  <a:outerShdw blurRad="38100" dist="38100" dir="2700000" algn="tl">
                    <a:srgbClr val="000000">
                      <a:alpha val="43137"/>
                    </a:srgbClr>
                  </a:outerShdw>
                </a:effectLst>
              </a:rPr>
              <a:t>One God in three persons.</a:t>
            </a:r>
            <a:endParaRPr lang="en-US" sz="2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752154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611</TotalTime>
  <Words>752</Words>
  <Application>Microsoft Office PowerPoint</Application>
  <PresentationFormat>On-screen Show (4:3)</PresentationFormat>
  <Paragraphs>56</Paragraphs>
  <Slides>17</Slides>
  <Notes>0</Notes>
  <HiddenSlides>0</HiddenSlides>
  <MMClips>0</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Who he is</vt:lpstr>
      <vt:lpstr>Who he is</vt:lpstr>
      <vt:lpstr>Who he is</vt:lpstr>
      <vt:lpstr>Who he is</vt:lpstr>
      <vt:lpstr>WHAT HE DID</vt:lpstr>
      <vt:lpstr>WHAT HE DID</vt:lpstr>
      <vt:lpstr>WHAT HE DID</vt:lpstr>
      <vt:lpstr>PowerPoint Presentation</vt:lpstr>
      <vt:lpstr>THE IMPORTANCE TO US</vt:lpstr>
      <vt:lpstr>THE IMPORTANCE TO US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is God</dc:title>
  <dc:creator>Carla Jones</dc:creator>
  <cp:lastModifiedBy>Jones</cp:lastModifiedBy>
  <cp:revision>15</cp:revision>
  <dcterms:created xsi:type="dcterms:W3CDTF">2019-09-29T01:26:59Z</dcterms:created>
  <dcterms:modified xsi:type="dcterms:W3CDTF">2019-09-29T11:55:20Z</dcterms:modified>
</cp:coreProperties>
</file>