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1" r:id="rId4"/>
    <p:sldId id="257" r:id="rId5"/>
    <p:sldId id="263" r:id="rId6"/>
    <p:sldId id="264" r:id="rId7"/>
    <p:sldId id="265" r:id="rId8"/>
    <p:sldId id="266" r:id="rId9"/>
    <p:sldId id="262" r:id="rId10"/>
    <p:sldId id="267" r:id="rId11"/>
    <p:sldId id="258" r:id="rId12"/>
    <p:sldId id="268" r:id="rId13"/>
    <p:sldId id="269" r:id="rId14"/>
    <p:sldId id="25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7263A"/>
    <a:srgbClr val="4F4D77"/>
    <a:srgbClr val="545454"/>
    <a:srgbClr val="CBA60B"/>
    <a:srgbClr val="CCFFFF"/>
    <a:srgbClr val="30211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9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40DC88-E077-4AD4-8ED9-6027EE3271F6}"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187844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0DC88-E077-4AD4-8ED9-6027EE3271F6}"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21045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0DC88-E077-4AD4-8ED9-6027EE3271F6}"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424888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84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7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08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69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434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7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10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0DC88-E077-4AD4-8ED9-6027EE3271F6}"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1319657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081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55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32A90-F6F1-4ACB-A9AA-7D0CEC1230B1}" type="datetimeFigureOut">
              <a:rPr lang="en-US">
                <a:solidFill>
                  <a:prstClr val="black">
                    <a:tint val="75000"/>
                  </a:prstClr>
                </a:solidFill>
              </a:rPr>
              <a:pPr/>
              <a:t>9/21/2019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52664E-CFE0-4694-973D-6A95D4D669F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07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0DC88-E077-4AD4-8ED9-6027EE3271F6}"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192109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40DC88-E077-4AD4-8ED9-6027EE3271F6}" type="datetimeFigureOut">
              <a:rPr lang="en-US" smtClean="0"/>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20611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40DC88-E077-4AD4-8ED9-6027EE3271F6}" type="datetimeFigureOut">
              <a:rPr lang="en-US" smtClean="0"/>
              <a:t>9/21/2019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270878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40DC88-E077-4AD4-8ED9-6027EE3271F6}" type="datetimeFigureOut">
              <a:rPr lang="en-US" smtClean="0"/>
              <a:t>9/21/2019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170971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0DC88-E077-4AD4-8ED9-6027EE3271F6}" type="datetimeFigureOut">
              <a:rPr lang="en-US" smtClean="0"/>
              <a:t>9/21/2019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145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0DC88-E077-4AD4-8ED9-6027EE3271F6}" type="datetimeFigureOut">
              <a:rPr lang="en-US" smtClean="0"/>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51286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0DC88-E077-4AD4-8ED9-6027EE3271F6}" type="datetimeFigureOut">
              <a:rPr lang="en-US" smtClean="0"/>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21CF7-18A8-46B4-9E91-0507D58B6FCF}" type="slidenum">
              <a:rPr lang="en-US" smtClean="0"/>
              <a:t>‹#›</a:t>
            </a:fld>
            <a:endParaRPr lang="en-US"/>
          </a:p>
        </p:txBody>
      </p:sp>
    </p:spTree>
    <p:extLst>
      <p:ext uri="{BB962C8B-B14F-4D97-AF65-F5344CB8AC3E}">
        <p14:creationId xmlns:p14="http://schemas.microsoft.com/office/powerpoint/2010/main" val="121586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0DC88-E077-4AD4-8ED9-6027EE3271F6}" type="datetimeFigureOut">
              <a:rPr lang="en-US" smtClean="0"/>
              <a:t>9/21/2019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21CF7-18A8-46B4-9E91-0507D58B6FCF}" type="slidenum">
              <a:rPr lang="en-US" smtClean="0"/>
              <a:t>‹#›</a:t>
            </a:fld>
            <a:endParaRPr lang="en-US"/>
          </a:p>
        </p:txBody>
      </p:sp>
    </p:spTree>
    <p:extLst>
      <p:ext uri="{BB962C8B-B14F-4D97-AF65-F5344CB8AC3E}">
        <p14:creationId xmlns:p14="http://schemas.microsoft.com/office/powerpoint/2010/main" val="372701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32A90-F6F1-4ACB-A9AA-7D0CEC1230B1}" type="datetimeFigureOut">
              <a:rPr lang="en-US" smtClean="0">
                <a:solidFill>
                  <a:prstClr val="black">
                    <a:tint val="75000"/>
                  </a:prstClr>
                </a:solidFill>
              </a:rPr>
              <a:pPr/>
              <a:t>9/21/2019</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2664E-CFE0-4694-973D-6A95D4D669F4}"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325683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4000"/>
          </a:xfrm>
          <a:prstGeom prst="rect">
            <a:avLst/>
          </a:prstGeom>
        </p:spPr>
      </p:pic>
    </p:spTree>
    <p:extLst>
      <p:ext uri="{BB962C8B-B14F-4D97-AF65-F5344CB8AC3E}">
        <p14:creationId xmlns:p14="http://schemas.microsoft.com/office/powerpoint/2010/main" val="3351895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6192" cy="6858000"/>
          </a:xfrm>
          <a:prstGeom prst="rect">
            <a:avLst/>
          </a:prstGeom>
        </p:spPr>
      </p:pic>
      <p:sp>
        <p:nvSpPr>
          <p:cNvPr id="2" name="Title 1"/>
          <p:cNvSpPr>
            <a:spLocks noGrp="1"/>
          </p:cNvSpPr>
          <p:nvPr>
            <p:ph type="title"/>
          </p:nvPr>
        </p:nvSpPr>
        <p:spPr>
          <a:xfrm>
            <a:off x="463296" y="6927"/>
            <a:ext cx="8229600" cy="1143000"/>
          </a:xfrm>
        </p:spPr>
        <p:txBody>
          <a:bodyPr>
            <a:noAutofit/>
          </a:bodyPr>
          <a:lstStyle/>
          <a:p>
            <a:r>
              <a:rPr lang="en-US" sz="8000" cap="all" dirty="0" smtClean="0">
                <a:solidFill>
                  <a:srgbClr val="30211C"/>
                </a:solidFill>
                <a:effectLst>
                  <a:outerShdw blurRad="38100" dist="38100" dir="2700000" algn="tl">
                    <a:srgbClr val="000000">
                      <a:alpha val="43137"/>
                    </a:srgbClr>
                  </a:outerShdw>
                </a:effectLst>
              </a:rPr>
              <a:t>Our Problem</a:t>
            </a:r>
            <a:endParaRPr lang="en-US" sz="8000" cap="all" dirty="0">
              <a:solidFill>
                <a:srgbClr val="30211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83163"/>
          </a:xfrm>
        </p:spPr>
        <p:txBody>
          <a:bodyPr>
            <a:normAutofit/>
          </a:bodyPr>
          <a:lstStyle/>
          <a:p>
            <a:r>
              <a:rPr lang="en-US" sz="3600" dirty="0" smtClean="0"/>
              <a:t>We exchanged the glory.</a:t>
            </a:r>
          </a:p>
          <a:p>
            <a:pPr lvl="1"/>
            <a:r>
              <a:rPr lang="en-US" sz="3200" dirty="0" smtClean="0"/>
              <a:t>We have the choice to display God’s glory or something else.</a:t>
            </a:r>
          </a:p>
          <a:p>
            <a:pPr lvl="1"/>
            <a:r>
              <a:rPr lang="en-US" sz="3200" dirty="0" smtClean="0"/>
              <a:t>We traded God’s glory</a:t>
            </a:r>
            <a:br>
              <a:rPr lang="en-US" sz="3200" dirty="0" smtClean="0"/>
            </a:br>
            <a:r>
              <a:rPr lang="en-US" sz="3200" dirty="0" smtClean="0"/>
              <a:t>for images and </a:t>
            </a:r>
            <a:br>
              <a:rPr lang="en-US" sz="3200" dirty="0" smtClean="0"/>
            </a:br>
            <a:r>
              <a:rPr lang="en-US" sz="3200" dirty="0" smtClean="0"/>
              <a:t>everything is in disorder.</a:t>
            </a:r>
            <a:endParaRPr lang="en-US" sz="3200" dirty="0"/>
          </a:p>
        </p:txBody>
      </p:sp>
      <p:pic>
        <p:nvPicPr>
          <p:cNvPr id="11" name="Picture 10"/>
          <p:cNvPicPr>
            <a:picLocks noChangeAspect="1"/>
          </p:cNvPicPr>
          <p:nvPr/>
        </p:nvPicPr>
        <p:blipFill>
          <a:blip r:embed="rId3">
            <a:duotone>
              <a:prstClr val="black"/>
              <a:schemeClr val="bg2">
                <a:lumMod val="2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52400" y="6019800"/>
            <a:ext cx="3005079" cy="1121571"/>
          </a:xfrm>
          <a:prstGeom prst="rect">
            <a:avLst/>
          </a:prstGeom>
        </p:spPr>
      </p:pic>
      <p:sp>
        <p:nvSpPr>
          <p:cNvPr id="6" name="Rectangle 5"/>
          <p:cNvSpPr/>
          <p:nvPr/>
        </p:nvSpPr>
        <p:spPr>
          <a:xfrm>
            <a:off x="533400" y="2971801"/>
            <a:ext cx="3733800" cy="3601960"/>
          </a:xfrm>
          <a:prstGeom prst="rect">
            <a:avLst/>
          </a:prstGeom>
          <a:solidFill>
            <a:srgbClr val="CBA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outerShdw blurRad="38100" dist="38100" dir="2700000" algn="tl">
                    <a:srgbClr val="000000"/>
                  </a:outerShdw>
                </a:effectLst>
              </a:rPr>
              <a:t>Rom</a:t>
            </a:r>
            <a:r>
              <a:rPr lang="en-US" sz="2400" b="1" i="1" dirty="0">
                <a:solidFill>
                  <a:srgbClr val="FFFF00"/>
                </a:solidFill>
                <a:effectLst>
                  <a:outerShdw blurRad="38100" dist="38100" dir="2700000" algn="tl">
                    <a:srgbClr val="000000"/>
                  </a:outerShdw>
                </a:effectLst>
              </a:rPr>
              <a:t>. 1:22-23 </a:t>
            </a:r>
            <a:r>
              <a:rPr lang="en-US" sz="2400" i="1" dirty="0">
                <a:solidFill>
                  <a:schemeClr val="tx1"/>
                </a:solidFill>
              </a:rPr>
              <a:t>“Professing to be wise, they became fools,  (23)  and exchanged the glory of the incorruptible God for an image in the form of corruptible man and of birds and four-footed animals and crawling creatures.”</a:t>
            </a:r>
            <a:endParaRPr lang="en-US" sz="2400" dirty="0">
              <a:solidFill>
                <a:schemeClr val="tx1"/>
              </a:solidFill>
            </a:endParaRPr>
          </a:p>
        </p:txBody>
      </p:sp>
    </p:spTree>
    <p:extLst>
      <p:ext uri="{BB962C8B-B14F-4D97-AF65-F5344CB8AC3E}">
        <p14:creationId xmlns:p14="http://schemas.microsoft.com/office/powerpoint/2010/main" val="143173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rand canyon sunset"/>
          <p:cNvPicPr>
            <a:picLocks noChangeAspect="1" noChangeArrowheads="1"/>
          </p:cNvPicPr>
          <p:nvPr/>
        </p:nvPicPr>
        <p:blipFill rotWithShape="1">
          <a:blip r:embed="rId2">
            <a:extLst>
              <a:ext uri="{28A0092B-C50C-407E-A947-70E740481C1C}">
                <a14:useLocalDpi xmlns:a14="http://schemas.microsoft.com/office/drawing/2010/main" val="0"/>
              </a:ext>
            </a:extLst>
          </a:blip>
          <a:srcRect l="11231" r="4531" b="4886"/>
          <a:stretch/>
        </p:blipFill>
        <p:spPr bwMode="auto">
          <a:xfrm>
            <a:off x="0" y="-27296"/>
            <a:ext cx="9144000" cy="6885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2569934"/>
          </a:xfrm>
          <a:prstGeom prst="rect">
            <a:avLst/>
          </a:prstGeom>
          <a:noFill/>
        </p:spPr>
        <p:txBody>
          <a:bodyPr wrap="square" rtlCol="0">
            <a:spAutoFit/>
          </a:bodyPr>
          <a:lstStyle/>
          <a:p>
            <a:pPr algn="ctr"/>
            <a:r>
              <a:rPr lang="en-US" sz="2300" dirty="0"/>
              <a:t>“We are all starved for the glory of God, not self. No one goes to the Grand Canyon to increase self-esteem. Why do we go? Because there is greater healing for the soul in beholding splendor than there is in beholding self. Indeed, what could be more ludicrous in a vast and glorious universe like this than a human being, on the speck called earth, standing in front of a mirror trying to find significance in his own self-image? It is a great sadness that this is the gospel of the modern world.” </a:t>
            </a:r>
            <a:r>
              <a:rPr lang="en-US" sz="2300" dirty="0" smtClean="0"/>
              <a:t> John Piper</a:t>
            </a:r>
            <a:endParaRPr lang="en-US" sz="2300" dirty="0"/>
          </a:p>
        </p:txBody>
      </p:sp>
    </p:spTree>
    <p:extLst>
      <p:ext uri="{BB962C8B-B14F-4D97-AF65-F5344CB8AC3E}">
        <p14:creationId xmlns:p14="http://schemas.microsoft.com/office/powerpoint/2010/main" val="220207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6192" cy="6858000"/>
          </a:xfrm>
          <a:prstGeom prst="rect">
            <a:avLst/>
          </a:prstGeom>
        </p:spPr>
      </p:pic>
      <p:sp>
        <p:nvSpPr>
          <p:cNvPr id="2" name="Title 1"/>
          <p:cNvSpPr>
            <a:spLocks noGrp="1"/>
          </p:cNvSpPr>
          <p:nvPr>
            <p:ph type="title"/>
          </p:nvPr>
        </p:nvSpPr>
        <p:spPr>
          <a:xfrm>
            <a:off x="463296" y="6927"/>
            <a:ext cx="8229600" cy="1143000"/>
          </a:xfrm>
        </p:spPr>
        <p:txBody>
          <a:bodyPr>
            <a:noAutofit/>
          </a:bodyPr>
          <a:lstStyle/>
          <a:p>
            <a:r>
              <a:rPr lang="en-US" sz="8000" cap="all" dirty="0" smtClean="0">
                <a:solidFill>
                  <a:srgbClr val="30211C"/>
                </a:solidFill>
                <a:effectLst>
                  <a:outerShdw blurRad="38100" dist="38100" dir="2700000" algn="tl">
                    <a:srgbClr val="000000">
                      <a:alpha val="43137"/>
                    </a:srgbClr>
                  </a:outerShdw>
                </a:effectLst>
              </a:rPr>
              <a:t>Our Problem</a:t>
            </a:r>
            <a:endParaRPr lang="en-US" sz="8000" cap="all" dirty="0">
              <a:solidFill>
                <a:srgbClr val="30211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83163"/>
          </a:xfrm>
        </p:spPr>
        <p:txBody>
          <a:bodyPr>
            <a:normAutofit/>
          </a:bodyPr>
          <a:lstStyle/>
          <a:p>
            <a:r>
              <a:rPr lang="en-US" sz="3600" dirty="0" smtClean="0"/>
              <a:t>We exchanged the glory.</a:t>
            </a:r>
          </a:p>
          <a:p>
            <a:pPr lvl="1"/>
            <a:r>
              <a:rPr lang="en-US" sz="3200" dirty="0" smtClean="0"/>
              <a:t>God didn’t leave us to stay in this disorder.</a:t>
            </a:r>
            <a:endParaRPr lang="en-US" sz="3200" dirty="0"/>
          </a:p>
        </p:txBody>
      </p:sp>
      <p:pic>
        <p:nvPicPr>
          <p:cNvPr id="11" name="Picture 10"/>
          <p:cNvPicPr>
            <a:picLocks noChangeAspect="1"/>
          </p:cNvPicPr>
          <p:nvPr/>
        </p:nvPicPr>
        <p:blipFill>
          <a:blip r:embed="rId3">
            <a:duotone>
              <a:prstClr val="black"/>
              <a:schemeClr val="bg2">
                <a:lumMod val="2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52400" y="6019800"/>
            <a:ext cx="3005079" cy="1121571"/>
          </a:xfrm>
          <a:prstGeom prst="rect">
            <a:avLst/>
          </a:prstGeom>
        </p:spPr>
      </p:pic>
      <p:sp>
        <p:nvSpPr>
          <p:cNvPr id="6" name="Rectangle 5"/>
          <p:cNvSpPr/>
          <p:nvPr/>
        </p:nvSpPr>
        <p:spPr>
          <a:xfrm>
            <a:off x="914400" y="2433674"/>
            <a:ext cx="4043421" cy="3982960"/>
          </a:xfrm>
          <a:prstGeom prst="rect">
            <a:avLst/>
          </a:prstGeom>
          <a:solidFill>
            <a:srgbClr val="CBA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outerShdw blurRad="38100" dist="38100" dir="2700000" algn="tl">
                    <a:srgbClr val="000000"/>
                  </a:outerShdw>
                </a:effectLst>
              </a:rPr>
              <a:t>Rom</a:t>
            </a:r>
            <a:r>
              <a:rPr lang="en-US" sz="2400" b="1" i="1" dirty="0">
                <a:solidFill>
                  <a:srgbClr val="FFFF00"/>
                </a:solidFill>
                <a:effectLst>
                  <a:outerShdw blurRad="38100" dist="38100" dir="2700000" algn="tl">
                    <a:srgbClr val="000000"/>
                  </a:outerShdw>
                </a:effectLst>
              </a:rPr>
              <a:t>. 9:22-23 </a:t>
            </a:r>
            <a:r>
              <a:rPr lang="en-US" sz="2400" i="1" dirty="0">
                <a:solidFill>
                  <a:schemeClr val="tx1"/>
                </a:solidFill>
              </a:rPr>
              <a:t>“What if God, although willing to demonstrate His wrath and to make His power known, endured with much patience vessels of wrath prepared for destruction?  (23)  And He did so to make known the riches of His glory upon vessels of mercy, which He prepared beforehand for glory,”</a:t>
            </a:r>
            <a:endParaRPr lang="en-US" sz="2400" dirty="0">
              <a:solidFill>
                <a:schemeClr val="tx1"/>
              </a:solidFill>
            </a:endParaRPr>
          </a:p>
        </p:txBody>
      </p:sp>
    </p:spTree>
    <p:extLst>
      <p:ext uri="{BB962C8B-B14F-4D97-AF65-F5344CB8AC3E}">
        <p14:creationId xmlns:p14="http://schemas.microsoft.com/office/powerpoint/2010/main" val="3892942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originals/f7/20/a1/f720a15b51618c53ed1a8059fa0274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66" t="4365" r="20982" b="3969"/>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1066800"/>
            <a:ext cx="10668000" cy="5105400"/>
          </a:xfrm>
          <a:prstGeom prst="rect">
            <a:avLst/>
          </a:prstGeom>
          <a:solidFill>
            <a:schemeClr val="bg2">
              <a:alpha val="25000"/>
            </a:schemeClr>
          </a:solidFill>
          <a:ln w="63500">
            <a:solidFill>
              <a:schemeClr val="bg2">
                <a:lumMod val="7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0"/>
            <a:ext cx="8229600" cy="1143000"/>
          </a:xfrm>
          <a:ln>
            <a:noFill/>
          </a:ln>
        </p:spPr>
        <p:txBody>
          <a:bodyPr>
            <a:noAutofit/>
          </a:bodyPr>
          <a:lstStyle/>
          <a:p>
            <a:r>
              <a:rPr lang="en-US" sz="8000" cap="all" dirty="0" smtClean="0">
                <a:solidFill>
                  <a:srgbClr val="FFFF99"/>
                </a:solidFill>
                <a:effectLst>
                  <a:outerShdw blurRad="38100" dist="38100" dir="2700000" algn="tl">
                    <a:srgbClr val="000000">
                      <a:alpha val="43137"/>
                    </a:srgbClr>
                  </a:outerShdw>
                </a:effectLst>
              </a:rPr>
              <a:t>God’s solution</a:t>
            </a:r>
            <a:endParaRPr lang="en-US" sz="8000" cap="all" dirty="0">
              <a:solidFill>
                <a:srgbClr val="FFFF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66018"/>
            <a:ext cx="8382000" cy="5006182"/>
          </a:xfrm>
        </p:spPr>
        <p:txBody>
          <a:bodyPr/>
          <a:lstStyle/>
          <a:p>
            <a:r>
              <a:rPr lang="en-US" sz="3600" dirty="0" smtClean="0"/>
              <a:t>God’s Story</a:t>
            </a:r>
          </a:p>
          <a:p>
            <a:pPr lvl="1"/>
            <a:r>
              <a:rPr lang="en-US" sz="3200" dirty="0" smtClean="0"/>
              <a:t>God desired a family.</a:t>
            </a:r>
          </a:p>
          <a:p>
            <a:pPr lvl="1"/>
            <a:r>
              <a:rPr lang="en-US" sz="3200" dirty="0" smtClean="0"/>
              <a:t>He sent His Son, Jesus Christ, into our world to live among us and die for us.</a:t>
            </a:r>
          </a:p>
          <a:p>
            <a:pPr lvl="1"/>
            <a:r>
              <a:rPr lang="en-US" sz="3200" dirty="0" smtClean="0"/>
              <a:t>What is the most loving thing Jesus could do for us?</a:t>
            </a:r>
          </a:p>
          <a:p>
            <a:pPr lvl="1"/>
            <a:r>
              <a:rPr lang="en-US" sz="3200" dirty="0" smtClean="0"/>
              <a:t>It’s all about God’s glory.</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764" y="6172200"/>
            <a:ext cx="2624079" cy="979372"/>
          </a:xfrm>
          <a:prstGeom prst="rect">
            <a:avLst/>
          </a:prstGeom>
        </p:spPr>
      </p:pic>
      <p:sp>
        <p:nvSpPr>
          <p:cNvPr id="6" name="Rectangle 5"/>
          <p:cNvSpPr/>
          <p:nvPr/>
        </p:nvSpPr>
        <p:spPr>
          <a:xfrm>
            <a:off x="2819400" y="4006114"/>
            <a:ext cx="5791200" cy="2166086"/>
          </a:xfrm>
          <a:prstGeom prst="rect">
            <a:avLst/>
          </a:prstGeom>
          <a:solidFill>
            <a:srgbClr val="27263A"/>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rPr>
              <a:t>Jn. 17:24 </a:t>
            </a:r>
            <a:r>
              <a:rPr lang="en-US" sz="2400" dirty="0"/>
              <a:t>“Father, I desire that they also, whom You have given Me, be with Me where I am, so that they may </a:t>
            </a:r>
            <a:r>
              <a:rPr lang="en-US" sz="2400" dirty="0">
                <a:solidFill>
                  <a:srgbClr val="FFFF00"/>
                </a:solidFill>
              </a:rPr>
              <a:t>see My glory </a:t>
            </a:r>
            <a:r>
              <a:rPr lang="en-US" sz="2400" dirty="0"/>
              <a:t>which You have given Me, for You loved Me before the foundation of the world.” </a:t>
            </a:r>
          </a:p>
        </p:txBody>
      </p:sp>
      <p:sp>
        <p:nvSpPr>
          <p:cNvPr id="8" name="Rectangle 7"/>
          <p:cNvSpPr/>
          <p:nvPr/>
        </p:nvSpPr>
        <p:spPr>
          <a:xfrm>
            <a:off x="228601" y="4495800"/>
            <a:ext cx="8686800" cy="2166086"/>
          </a:xfrm>
          <a:prstGeom prst="rect">
            <a:avLst/>
          </a:prstGeom>
          <a:solidFill>
            <a:srgbClr val="27263A"/>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rPr>
              <a:t>2 Cor. 4:4,6 </a:t>
            </a:r>
            <a:r>
              <a:rPr lang="en-US" sz="2400" i="1" dirty="0">
                <a:solidFill>
                  <a:schemeClr val="bg1"/>
                </a:solidFill>
              </a:rPr>
              <a:t>“in whose case the god of this world has blinded the minds of the unbelieving so that they might not see the light of the gospel of the </a:t>
            </a:r>
            <a:r>
              <a:rPr lang="en-US" sz="2400" i="1" dirty="0">
                <a:solidFill>
                  <a:srgbClr val="FFFF00"/>
                </a:solidFill>
              </a:rPr>
              <a:t>glory of Christ</a:t>
            </a:r>
            <a:r>
              <a:rPr lang="en-US" sz="2400" i="1" dirty="0">
                <a:solidFill>
                  <a:schemeClr val="bg1"/>
                </a:solidFill>
              </a:rPr>
              <a:t>, who is the </a:t>
            </a:r>
            <a:r>
              <a:rPr lang="en-US" sz="2400" i="1" dirty="0">
                <a:solidFill>
                  <a:srgbClr val="FFFF00"/>
                </a:solidFill>
              </a:rPr>
              <a:t>image of God</a:t>
            </a:r>
            <a:r>
              <a:rPr lang="en-US" sz="2400" i="1" dirty="0">
                <a:solidFill>
                  <a:schemeClr val="bg1"/>
                </a:solidFill>
              </a:rPr>
              <a:t>. 6) For God, who said, "Light shall shine out of darkness," is the One who has shone in our hearts to give the Light of the knowledge of </a:t>
            </a:r>
            <a:r>
              <a:rPr lang="en-US" sz="2400" i="1" dirty="0">
                <a:solidFill>
                  <a:srgbClr val="FFFF00"/>
                </a:solidFill>
              </a:rPr>
              <a:t>the glory of God</a:t>
            </a:r>
            <a:r>
              <a:rPr lang="en-US" sz="2400" i="1" dirty="0">
                <a:solidFill>
                  <a:schemeClr val="bg1"/>
                </a:solidFill>
              </a:rPr>
              <a:t> in the </a:t>
            </a:r>
            <a:r>
              <a:rPr lang="en-US" sz="2400" i="1" dirty="0">
                <a:solidFill>
                  <a:srgbClr val="FFFF00"/>
                </a:solidFill>
              </a:rPr>
              <a:t>face of Christ</a:t>
            </a:r>
            <a:r>
              <a:rPr lang="en-US" sz="2400" i="1"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57634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6" grpId="0" animBg="1"/>
      <p:bldP spid="6"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originals/f7/20/a1/f720a15b51618c53ed1a8059fa0274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66" t="4365" r="20982" b="3969"/>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1066800"/>
            <a:ext cx="10668000" cy="5105400"/>
          </a:xfrm>
          <a:prstGeom prst="rect">
            <a:avLst/>
          </a:prstGeom>
          <a:solidFill>
            <a:schemeClr val="bg2">
              <a:alpha val="25000"/>
            </a:schemeClr>
          </a:solidFill>
          <a:ln w="63500">
            <a:solidFill>
              <a:schemeClr val="bg2">
                <a:lumMod val="7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1001" y="1840309"/>
            <a:ext cx="8382000" cy="3558382"/>
          </a:xfrm>
        </p:spPr>
        <p:txBody>
          <a:bodyPr/>
          <a:lstStyle/>
          <a:p>
            <a:pPr marL="0" indent="0" algn="ctr">
              <a:buNone/>
            </a:pPr>
            <a:r>
              <a:rPr lang="en-US" sz="3600" b="1" i="1" dirty="0">
                <a:latin typeface="Times New Roman" panose="02020603050405020304" pitchFamily="18" charset="0"/>
                <a:cs typeface="Times New Roman" panose="02020603050405020304" pitchFamily="18" charset="0"/>
              </a:rPr>
              <a:t>2 Cor. 3:18 “And we all, with unveiled face, beholding the glory of the Lord, are being transformed into the same image from one degree of glory to another. For this comes from the Lord who is the Spirit.</a:t>
            </a:r>
            <a:r>
              <a:rPr lang="en-US" sz="3600" i="1" dirty="0">
                <a:latin typeface="Times New Roman" panose="02020603050405020304" pitchFamily="18" charset="0"/>
                <a:cs typeface="Times New Roman" panose="02020603050405020304" pitchFamily="18" charset="0"/>
              </a:rPr>
              <a:t>”</a:t>
            </a:r>
            <a:endParaRPr lang="en-US" sz="3600" i="1"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764" y="6172200"/>
            <a:ext cx="2624079" cy="979372"/>
          </a:xfrm>
          <a:prstGeom prst="rect">
            <a:avLst/>
          </a:prstGeom>
        </p:spPr>
      </p:pic>
    </p:spTree>
    <p:extLst>
      <p:ext uri="{BB962C8B-B14F-4D97-AF65-F5344CB8AC3E}">
        <p14:creationId xmlns:p14="http://schemas.microsoft.com/office/powerpoint/2010/main" val="1362862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1097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FFFFFF">
                <a:lumMod val="68000"/>
                <a:lumOff val="32000"/>
              </a:srgbClr>
            </a:gs>
            <a:gs pos="100000">
              <a:srgbClr val="7F7F7F"/>
            </a:gs>
          </a:gsLst>
          <a:path path="rect">
            <a:fillToRect l="100000" t="100000"/>
          </a:path>
          <a:tileRect r="-100000" b="-100000"/>
        </a:gradFill>
        <a:effectLst/>
      </p:bgPr>
    </p:bg>
    <p:spTree>
      <p:nvGrpSpPr>
        <p:cNvPr id="1" name=""/>
        <p:cNvGrpSpPr/>
        <p:nvPr/>
      </p:nvGrpSpPr>
      <p:grpSpPr>
        <a:xfrm>
          <a:off x="0" y="0"/>
          <a:ext cx="0" cy="0"/>
          <a:chOff x="0" y="0"/>
          <a:chExt cx="0" cy="0"/>
        </a:xfrm>
      </p:grpSpPr>
      <p:cxnSp>
        <p:nvCxnSpPr>
          <p:cNvPr id="7" name="Straight Arrow Connector 6"/>
          <p:cNvCxnSpPr/>
          <p:nvPr/>
        </p:nvCxnSpPr>
        <p:spPr>
          <a:xfrm flipH="1">
            <a:off x="762000" y="5257800"/>
            <a:ext cx="3352800" cy="0"/>
          </a:xfrm>
          <a:prstGeom prst="straightConnector1">
            <a:avLst/>
          </a:prstGeom>
          <a:ln w="396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10200" y="2895600"/>
            <a:ext cx="3429000" cy="0"/>
          </a:xfrm>
          <a:prstGeom prst="straightConnector1">
            <a:avLst/>
          </a:prstGeom>
          <a:ln w="396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1741438"/>
            <a:ext cx="3352800" cy="2308324"/>
          </a:xfrm>
          <a:prstGeom prst="rect">
            <a:avLst/>
          </a:prstGeom>
          <a:noFill/>
        </p:spPr>
        <p:txBody>
          <a:bodyPr wrap="square" rtlCol="0">
            <a:spAutoFit/>
          </a:bodyPr>
          <a:lstStyle/>
          <a:p>
            <a:pPr algn="ctr"/>
            <a:r>
              <a:rPr lang="en-US" sz="4800" dirty="0" smtClean="0">
                <a:solidFill>
                  <a:prstClr val="black"/>
                </a:solidFill>
              </a:rPr>
              <a:t>Where did we come from?</a:t>
            </a:r>
          </a:p>
        </p:txBody>
      </p:sp>
      <p:sp>
        <p:nvSpPr>
          <p:cNvPr id="12" name="TextBox 11"/>
          <p:cNvSpPr txBox="1"/>
          <p:nvPr/>
        </p:nvSpPr>
        <p:spPr>
          <a:xfrm>
            <a:off x="5448300" y="4472970"/>
            <a:ext cx="3352800" cy="1569660"/>
          </a:xfrm>
          <a:prstGeom prst="rect">
            <a:avLst/>
          </a:prstGeom>
          <a:noFill/>
        </p:spPr>
        <p:txBody>
          <a:bodyPr wrap="square" rtlCol="0">
            <a:spAutoFit/>
          </a:bodyPr>
          <a:lstStyle/>
          <a:p>
            <a:pPr algn="ctr"/>
            <a:r>
              <a:rPr lang="en-US" sz="4800" dirty="0" smtClean="0">
                <a:solidFill>
                  <a:prstClr val="black"/>
                </a:solidFill>
              </a:rPr>
              <a:t>Where are we going?</a:t>
            </a:r>
          </a:p>
        </p:txBody>
      </p:sp>
      <p:pic>
        <p:nvPicPr>
          <p:cNvPr id="1026" name="Picture 2" descr="Primordial Soup"/>
          <p:cNvPicPr>
            <a:picLocks noChangeAspect="1" noChangeArrowheads="1"/>
          </p:cNvPicPr>
          <p:nvPr/>
        </p:nvPicPr>
        <p:blipFill rotWithShape="1">
          <a:blip r:embed="rId2">
            <a:extLst>
              <a:ext uri="{28A0092B-C50C-407E-A947-70E740481C1C}">
                <a14:useLocalDpi xmlns:a14="http://schemas.microsoft.com/office/drawing/2010/main" val="0"/>
              </a:ext>
            </a:extLst>
          </a:blip>
          <a:srcRect l="6635" r="10633"/>
          <a:stretch/>
        </p:blipFill>
        <p:spPr bwMode="auto">
          <a:xfrm>
            <a:off x="-23648" y="4049762"/>
            <a:ext cx="5562599" cy="2754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uman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370" y="1219200"/>
            <a:ext cx="5301630" cy="2657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21121515">
            <a:off x="1447800" y="990600"/>
            <a:ext cx="6400800" cy="5401479"/>
          </a:xfrm>
          <a:prstGeom prst="rect">
            <a:avLst/>
          </a:prstGeom>
          <a:solidFill>
            <a:schemeClr val="bg1"/>
          </a:solidFill>
          <a:ln>
            <a:solidFill>
              <a:schemeClr val="tx1"/>
            </a:solidFill>
          </a:ln>
        </p:spPr>
        <p:txBody>
          <a:bodyPr wrap="square" rtlCol="0">
            <a:spAutoFit/>
          </a:bodyPr>
          <a:lstStyle/>
          <a:p>
            <a:pPr algn="ctr"/>
            <a:r>
              <a:rPr lang="en-US" sz="11500" dirty="0" smtClean="0">
                <a:solidFill>
                  <a:prstClr val="black"/>
                </a:solidFill>
              </a:rPr>
              <a:t>What is our purpose?</a:t>
            </a:r>
          </a:p>
        </p:txBody>
      </p:sp>
    </p:spTree>
    <p:extLst>
      <p:ext uri="{BB962C8B-B14F-4D97-AF65-F5344CB8AC3E}">
        <p14:creationId xmlns:p14="http://schemas.microsoft.com/office/powerpoint/2010/main" val="3183188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ight sky universe"/>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r="2242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a:effectLst>
            <a:glow rad="63500">
              <a:schemeClr val="accent5">
                <a:satMod val="175000"/>
                <a:alpha val="40000"/>
              </a:schemeClr>
            </a:glow>
          </a:effectLst>
        </p:spPr>
        <p:txBody>
          <a:bodyPr>
            <a:noAutofit/>
          </a:bodyPr>
          <a:lstStyle/>
          <a:p>
            <a:r>
              <a:rPr lang="en-US" sz="8000" cap="all" dirty="0" smtClean="0">
                <a:solidFill>
                  <a:srgbClr val="CCFFFF"/>
                </a:solidFill>
                <a:effectLst>
                  <a:glow rad="63500">
                    <a:schemeClr val="accent5">
                      <a:lumMod val="20000"/>
                      <a:lumOff val="80000"/>
                      <a:alpha val="40000"/>
                    </a:schemeClr>
                  </a:glow>
                  <a:outerShdw blurRad="38100" dist="38100" dir="2700000" algn="tl">
                    <a:srgbClr val="000000">
                      <a:alpha val="43137"/>
                    </a:srgbClr>
                  </a:outerShdw>
                </a:effectLst>
              </a:rPr>
              <a:t>Made for glory</a:t>
            </a:r>
            <a:endParaRPr lang="en-US" sz="8000" cap="all" dirty="0">
              <a:solidFill>
                <a:srgbClr val="CCFFFF"/>
              </a:solidFill>
              <a:effectLst>
                <a:glow rad="63500">
                  <a:schemeClr val="accent5">
                    <a:lumMod val="20000"/>
                    <a:lumOff val="80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dirty="0" smtClean="0">
                <a:solidFill>
                  <a:schemeClr val="bg1"/>
                </a:solidFill>
                <a:effectLst>
                  <a:outerShdw blurRad="38100" dist="38100" dir="2700000" algn="tl">
                    <a:srgbClr val="000000"/>
                  </a:outerShdw>
                </a:effectLst>
              </a:rPr>
              <a:t>There is God.</a:t>
            </a:r>
          </a:p>
          <a:p>
            <a:pPr lvl="1"/>
            <a:r>
              <a:rPr lang="en-US" sz="3200" dirty="0" smtClean="0">
                <a:solidFill>
                  <a:schemeClr val="bg1"/>
                </a:solidFill>
                <a:effectLst>
                  <a:outerShdw blurRad="38100" dist="38100" dir="2700000" algn="tl">
                    <a:srgbClr val="000000"/>
                  </a:outerShdw>
                </a:effectLst>
              </a:rPr>
              <a:t>The is an all-powerful, all-knowing, all-present Being who is self-existent.</a:t>
            </a:r>
          </a:p>
          <a:p>
            <a:pPr lvl="1"/>
            <a:r>
              <a:rPr lang="en-US" sz="3200" dirty="0" smtClean="0">
                <a:solidFill>
                  <a:schemeClr val="bg1"/>
                </a:solidFill>
                <a:effectLst>
                  <a:outerShdw blurRad="38100" dist="38100" dir="2700000" algn="tl">
                    <a:srgbClr val="000000"/>
                  </a:outerShdw>
                </a:effectLst>
              </a:rPr>
              <a:t>God’s ultimate goal is to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preserve and display His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infinite and awesome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greatness and worth.</a:t>
            </a:r>
            <a:endParaRPr lang="en-US" sz="3200" dirty="0">
              <a:solidFill>
                <a:schemeClr val="bg1"/>
              </a:solidFill>
              <a:effectLst>
                <a:outerShdw blurRad="38100" dist="38100" dir="2700000" algn="tl">
                  <a:srgbClr val="000000"/>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6019800"/>
            <a:ext cx="3005079" cy="1121571"/>
          </a:xfrm>
          <a:prstGeom prst="rect">
            <a:avLst/>
          </a:prstGeom>
        </p:spPr>
      </p:pic>
      <p:sp>
        <p:nvSpPr>
          <p:cNvPr id="4" name="Rectangle 3"/>
          <p:cNvSpPr/>
          <p:nvPr/>
        </p:nvSpPr>
        <p:spPr>
          <a:xfrm>
            <a:off x="304800" y="3410607"/>
            <a:ext cx="6096000" cy="1447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effectLst>
                  <a:outerShdw blurRad="38100" dist="38100" dir="2700000" algn="tl">
                    <a:srgbClr val="000000"/>
                  </a:outerShdw>
                </a:effectLst>
              </a:rPr>
              <a:t>Ps. 90:2</a:t>
            </a:r>
            <a:r>
              <a:rPr lang="en-US" sz="2400" dirty="0">
                <a:solidFill>
                  <a:srgbClr val="FFFF00"/>
                </a:solidFill>
                <a:effectLst>
                  <a:outerShdw blurRad="38100" dist="38100" dir="2700000" algn="tl">
                    <a:srgbClr val="000000"/>
                  </a:outerShdw>
                </a:effectLst>
              </a:rPr>
              <a:t> </a:t>
            </a:r>
            <a:r>
              <a:rPr lang="en-US" sz="2400" i="1" dirty="0">
                <a:solidFill>
                  <a:schemeClr val="tx1"/>
                </a:solidFill>
              </a:rPr>
              <a:t>“</a:t>
            </a:r>
            <a:r>
              <a:rPr lang="x-none" sz="2400" i="1">
                <a:solidFill>
                  <a:schemeClr val="tx1"/>
                </a:solidFill>
              </a:rPr>
              <a:t>Before the mountains were brought forth, or ever you had formed the earth and the world, from everlasting to everlasting you are God.</a:t>
            </a:r>
            <a:r>
              <a:rPr lang="en-US" sz="2400" i="1" dirty="0">
                <a:solidFill>
                  <a:schemeClr val="tx1"/>
                </a:solidFill>
              </a:rPr>
              <a:t>” </a:t>
            </a:r>
            <a:endParaRPr lang="en-US" sz="2400" dirty="0">
              <a:solidFill>
                <a:schemeClr val="tx1"/>
              </a:solidFill>
            </a:endParaRPr>
          </a:p>
        </p:txBody>
      </p:sp>
      <p:sp>
        <p:nvSpPr>
          <p:cNvPr id="8" name="Rectangle 7"/>
          <p:cNvSpPr/>
          <p:nvPr/>
        </p:nvSpPr>
        <p:spPr>
          <a:xfrm>
            <a:off x="713096" y="5071192"/>
            <a:ext cx="7772400" cy="15269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effectLst>
                  <a:outerShdw blurRad="38100" dist="38100" dir="2700000" algn="tl">
                    <a:srgbClr val="000000"/>
                  </a:outerShdw>
                </a:effectLst>
              </a:rPr>
              <a:t>Isa. 40:28</a:t>
            </a:r>
            <a:r>
              <a:rPr lang="en-US" sz="2400" i="1" dirty="0">
                <a:solidFill>
                  <a:srgbClr val="FFFF00"/>
                </a:solidFill>
                <a:effectLst>
                  <a:outerShdw blurRad="38100" dist="38100" dir="2700000" algn="tl">
                    <a:srgbClr val="000000"/>
                  </a:outerShdw>
                </a:effectLst>
              </a:rPr>
              <a:t> </a:t>
            </a:r>
            <a:r>
              <a:rPr lang="en-US" sz="2400" i="1" dirty="0">
                <a:solidFill>
                  <a:schemeClr val="tx1"/>
                </a:solidFill>
              </a:rPr>
              <a:t>“</a:t>
            </a:r>
            <a:r>
              <a:rPr lang="x-none" sz="2400" i="1">
                <a:solidFill>
                  <a:schemeClr val="tx1"/>
                </a:solidFill>
              </a:rPr>
              <a:t>Have you not known? Have you not heard? The LORD is the everlasting God, the Creator of the ends of the earth. He does not faint or grow weary; his understanding is unsearchable</a:t>
            </a:r>
            <a:r>
              <a:rPr lang="x-none" sz="2400">
                <a:solidFill>
                  <a:schemeClr val="tx1"/>
                </a:solidFill>
              </a:rPr>
              <a:t>.</a:t>
            </a:r>
            <a:r>
              <a:rPr lang="en-US" sz="2400" dirty="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2136811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ight sky universe"/>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r="2242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a:effectLst>
            <a:glow rad="63500">
              <a:schemeClr val="accent5">
                <a:satMod val="175000"/>
                <a:alpha val="40000"/>
              </a:schemeClr>
            </a:glow>
          </a:effectLst>
        </p:spPr>
        <p:txBody>
          <a:bodyPr>
            <a:noAutofit/>
          </a:bodyPr>
          <a:lstStyle/>
          <a:p>
            <a:r>
              <a:rPr lang="en-US" sz="8000" cap="all" dirty="0" smtClean="0">
                <a:solidFill>
                  <a:srgbClr val="CCFFFF"/>
                </a:solidFill>
                <a:effectLst>
                  <a:glow rad="63500">
                    <a:schemeClr val="accent5">
                      <a:lumMod val="20000"/>
                      <a:lumOff val="80000"/>
                      <a:alpha val="40000"/>
                    </a:schemeClr>
                  </a:glow>
                  <a:outerShdw blurRad="38100" dist="38100" dir="2700000" algn="tl">
                    <a:srgbClr val="000000">
                      <a:alpha val="43137"/>
                    </a:srgbClr>
                  </a:outerShdw>
                </a:effectLst>
              </a:rPr>
              <a:t>Made for glory</a:t>
            </a:r>
            <a:endParaRPr lang="en-US" sz="8000" cap="all" dirty="0">
              <a:solidFill>
                <a:srgbClr val="CCFFFF"/>
              </a:solidFill>
              <a:effectLst>
                <a:glow rad="63500">
                  <a:schemeClr val="accent5">
                    <a:lumMod val="20000"/>
                    <a:lumOff val="80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dirty="0" smtClean="0">
                <a:solidFill>
                  <a:schemeClr val="bg1"/>
                </a:solidFill>
                <a:effectLst>
                  <a:outerShdw blurRad="38100" dist="38100" dir="2700000" algn="tl">
                    <a:srgbClr val="000000"/>
                  </a:outerShdw>
                </a:effectLst>
              </a:rPr>
              <a:t>The universe was created for God’s glory.</a:t>
            </a:r>
          </a:p>
          <a:p>
            <a:pPr lvl="1"/>
            <a:r>
              <a:rPr lang="en-US" sz="3200" dirty="0" smtClean="0">
                <a:solidFill>
                  <a:schemeClr val="bg1"/>
                </a:solidFill>
                <a:effectLst>
                  <a:outerShdw blurRad="38100" dist="38100" dir="2700000" algn="tl">
                    <a:srgbClr val="000000"/>
                  </a:outerShdw>
                </a:effectLst>
              </a:rPr>
              <a:t>The created universe displays His glory.</a:t>
            </a:r>
            <a:endParaRPr lang="en-US" sz="3200" dirty="0">
              <a:solidFill>
                <a:schemeClr val="bg1"/>
              </a:solidFill>
              <a:effectLst>
                <a:outerShdw blurRad="38100" dist="38100" dir="2700000" algn="tl">
                  <a:srgbClr val="000000"/>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6019800"/>
            <a:ext cx="3005079" cy="1121571"/>
          </a:xfrm>
          <a:prstGeom prst="rect">
            <a:avLst/>
          </a:prstGeom>
        </p:spPr>
      </p:pic>
      <p:sp>
        <p:nvSpPr>
          <p:cNvPr id="4" name="Rectangle 3"/>
          <p:cNvSpPr/>
          <p:nvPr/>
        </p:nvSpPr>
        <p:spPr>
          <a:xfrm>
            <a:off x="1066800" y="3200400"/>
            <a:ext cx="3352800" cy="2438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effectLst>
                  <a:outerShdw blurRad="38100" dist="38100" dir="2700000" algn="tl">
                    <a:srgbClr val="000000"/>
                  </a:outerShdw>
                </a:effectLst>
              </a:rPr>
              <a:t>Ps. 19:1 </a:t>
            </a:r>
            <a:r>
              <a:rPr lang="en-US" sz="2400" i="1" dirty="0">
                <a:solidFill>
                  <a:schemeClr val="tx1"/>
                </a:solidFill>
                <a:effectLst>
                  <a:outerShdw blurRad="50800" dist="50800" dir="5400000" algn="ctr" rotWithShape="0">
                    <a:srgbClr val="000000">
                      <a:alpha val="43000"/>
                    </a:srgbClr>
                  </a:outerShdw>
                </a:effectLst>
              </a:rPr>
              <a:t>“</a:t>
            </a:r>
            <a:r>
              <a:rPr lang="en-US" sz="2400" i="1" dirty="0">
                <a:solidFill>
                  <a:schemeClr val="tx1"/>
                </a:solidFill>
              </a:rPr>
              <a:t>The heavens are telling of the glory of God; And their expanse is declaring the work of His hands.”</a:t>
            </a:r>
            <a:endParaRPr lang="en-US" sz="2400" dirty="0">
              <a:solidFill>
                <a:schemeClr val="tx1"/>
              </a:solidFill>
            </a:endParaRPr>
          </a:p>
        </p:txBody>
      </p:sp>
    </p:spTree>
    <p:extLst>
      <p:ext uri="{BB962C8B-B14F-4D97-AF65-F5344CB8AC3E}">
        <p14:creationId xmlns:p14="http://schemas.microsoft.com/office/powerpoint/2010/main" val="2151775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Solar system showing relative size of (but not distance between) pla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0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mage result for orion nebula"/>
          <p:cNvPicPr>
            <a:picLocks noChangeAspect="1" noChangeArrowheads="1"/>
          </p:cNvPicPr>
          <p:nvPr/>
        </p:nvPicPr>
        <p:blipFill rotWithShape="1">
          <a:blip r:embed="rId2">
            <a:extLst>
              <a:ext uri="{28A0092B-C50C-407E-A947-70E740481C1C}">
                <a14:useLocalDpi xmlns:a14="http://schemas.microsoft.com/office/drawing/2010/main" val="0"/>
              </a:ext>
            </a:extLst>
          </a:blip>
          <a:srcRect b="22861"/>
          <a:stretch/>
        </p:blipFill>
        <p:spPr bwMode="auto">
          <a:xfrm>
            <a:off x="0" y="-195618"/>
            <a:ext cx="9144000" cy="70536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1057"/>
            <a:ext cx="8839200" cy="1569660"/>
          </a:xfrm>
          <a:prstGeom prst="rect">
            <a:avLst/>
          </a:prstGeom>
          <a:noFill/>
        </p:spPr>
        <p:txBody>
          <a:bodyPr wrap="square" rtlCol="0">
            <a:spAutoFit/>
          </a:bodyPr>
          <a:lstStyle/>
          <a:p>
            <a:pPr lvl="0" algn="ctr"/>
            <a:r>
              <a:rPr lang="en-US" sz="2400" b="1" i="1" dirty="0">
                <a:solidFill>
                  <a:srgbClr val="FFFF00"/>
                </a:solidFill>
                <a:effectLst>
                  <a:outerShdw blurRad="38100" dist="38100" dir="2700000" algn="tl">
                    <a:srgbClr val="000000"/>
                  </a:outerShdw>
                </a:effectLst>
              </a:rPr>
              <a:t>Isa. 40:26 </a:t>
            </a:r>
            <a:r>
              <a:rPr lang="en-US" sz="2400" i="1" dirty="0">
                <a:solidFill>
                  <a:schemeClr val="bg1"/>
                </a:solidFill>
                <a:effectLst>
                  <a:outerShdw blurRad="38100" dist="38100" dir="2700000" algn="tl">
                    <a:srgbClr val="000000"/>
                  </a:outerShdw>
                </a:effectLst>
              </a:rPr>
              <a:t>“Lift up your eyes on high And see who has created these stars, The One who leads forth their host by number, He calls them all by name; Because of the greatness of His might and the strength of His power, Not one of them is missing.”</a:t>
            </a:r>
            <a:endParaRPr lang="en-US" sz="24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521615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ight sky universe"/>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r="2242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a:effectLst>
            <a:glow rad="63500">
              <a:schemeClr val="accent5">
                <a:satMod val="175000"/>
                <a:alpha val="40000"/>
              </a:schemeClr>
            </a:glow>
          </a:effectLst>
        </p:spPr>
        <p:txBody>
          <a:bodyPr>
            <a:noAutofit/>
          </a:bodyPr>
          <a:lstStyle/>
          <a:p>
            <a:r>
              <a:rPr lang="en-US" sz="8000" cap="all" dirty="0" smtClean="0">
                <a:solidFill>
                  <a:srgbClr val="CCFFFF"/>
                </a:solidFill>
                <a:effectLst>
                  <a:glow rad="63500">
                    <a:schemeClr val="accent5">
                      <a:lumMod val="20000"/>
                      <a:lumOff val="80000"/>
                      <a:alpha val="40000"/>
                    </a:schemeClr>
                  </a:glow>
                  <a:outerShdw blurRad="38100" dist="38100" dir="2700000" algn="tl">
                    <a:srgbClr val="000000">
                      <a:alpha val="43137"/>
                    </a:srgbClr>
                  </a:outerShdw>
                </a:effectLst>
              </a:rPr>
              <a:t>Made for glory</a:t>
            </a:r>
            <a:endParaRPr lang="en-US" sz="8000" cap="all" dirty="0">
              <a:solidFill>
                <a:srgbClr val="CCFFFF"/>
              </a:solidFill>
              <a:effectLst>
                <a:glow rad="63500">
                  <a:schemeClr val="accent5">
                    <a:lumMod val="20000"/>
                    <a:lumOff val="80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dirty="0" smtClean="0">
                <a:solidFill>
                  <a:schemeClr val="bg1"/>
                </a:solidFill>
                <a:effectLst>
                  <a:outerShdw blurRad="38100" dist="38100" dir="2700000" algn="tl">
                    <a:srgbClr val="000000"/>
                  </a:outerShdw>
                </a:effectLst>
              </a:rPr>
              <a:t>God’s glory is our deepest longing.</a:t>
            </a:r>
          </a:p>
          <a:p>
            <a:pPr lvl="1"/>
            <a:r>
              <a:rPr lang="en-US" sz="3200" dirty="0" smtClean="0">
                <a:solidFill>
                  <a:schemeClr val="bg1"/>
                </a:solidFill>
                <a:effectLst>
                  <a:outerShdw blurRad="38100" dist="38100" dir="2700000" algn="tl">
                    <a:srgbClr val="000000"/>
                  </a:outerShdw>
                </a:effectLst>
              </a:rPr>
              <a:t>We were made to experience His glory.</a:t>
            </a:r>
          </a:p>
          <a:p>
            <a:pPr lvl="1"/>
            <a:r>
              <a:rPr lang="en-US" sz="3200" dirty="0" smtClean="0">
                <a:solidFill>
                  <a:schemeClr val="bg1"/>
                </a:solidFill>
                <a:effectLst>
                  <a:outerShdw blurRad="38100" dist="38100" dir="2700000" algn="tl">
                    <a:srgbClr val="000000"/>
                  </a:outerShdw>
                </a:effectLst>
              </a:rPr>
              <a:t>God wants us to share in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His glory because He is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the greatest good.</a:t>
            </a:r>
            <a:endParaRPr lang="en-US" sz="3200" dirty="0">
              <a:solidFill>
                <a:schemeClr val="bg1"/>
              </a:solidFill>
              <a:effectLst>
                <a:outerShdw blurRad="38100" dist="38100" dir="2700000" algn="tl">
                  <a:srgbClr val="000000"/>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6019800"/>
            <a:ext cx="3005079" cy="1121571"/>
          </a:xfrm>
          <a:prstGeom prst="rect">
            <a:avLst/>
          </a:prstGeom>
        </p:spPr>
      </p:pic>
      <p:sp>
        <p:nvSpPr>
          <p:cNvPr id="4" name="Rectangle 3"/>
          <p:cNvSpPr/>
          <p:nvPr/>
        </p:nvSpPr>
        <p:spPr>
          <a:xfrm>
            <a:off x="609600" y="3193575"/>
            <a:ext cx="3657600" cy="33801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effectLst>
                  <a:outerShdw blurRad="38100" dist="38100" dir="2700000" algn="tl">
                    <a:srgbClr val="000000"/>
                  </a:outerShdw>
                </a:effectLst>
              </a:rPr>
              <a:t>Isa. 43:6-7 </a:t>
            </a:r>
            <a:r>
              <a:rPr lang="en-US" sz="2400" i="1" dirty="0">
                <a:solidFill>
                  <a:schemeClr val="tx1"/>
                </a:solidFill>
              </a:rPr>
              <a:t>"… Bring My sons from afar And My daughters from the ends of the earth,  (7)  Everyone who is called by My name, And whom I have created </a:t>
            </a:r>
            <a:r>
              <a:rPr lang="en-US" sz="2400" i="1" u="sng" dirty="0">
                <a:solidFill>
                  <a:schemeClr val="tx1"/>
                </a:solidFill>
              </a:rPr>
              <a:t>for My glory</a:t>
            </a:r>
            <a:r>
              <a:rPr lang="en-US" sz="2400" i="1" dirty="0">
                <a:solidFill>
                  <a:schemeClr val="tx1"/>
                </a:solidFill>
              </a:rPr>
              <a:t>, Whom I have formed, even whom I have made."</a:t>
            </a:r>
            <a:endParaRPr lang="en-US" sz="2400" dirty="0">
              <a:solidFill>
                <a:schemeClr val="tx1"/>
              </a:solidFill>
            </a:endParaRPr>
          </a:p>
        </p:txBody>
      </p:sp>
      <p:sp>
        <p:nvSpPr>
          <p:cNvPr id="7" name="Rectangle 6"/>
          <p:cNvSpPr/>
          <p:nvPr/>
        </p:nvSpPr>
        <p:spPr>
          <a:xfrm>
            <a:off x="4811110" y="3200400"/>
            <a:ext cx="2514600" cy="33801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outerShdw blurRad="38100" dist="38100" dir="2700000" algn="tl">
                    <a:srgbClr val="000000"/>
                  </a:outerShdw>
                </a:effectLst>
              </a:rPr>
              <a:t>Rom</a:t>
            </a:r>
            <a:r>
              <a:rPr lang="en-US" sz="2400" b="1" i="1" dirty="0">
                <a:solidFill>
                  <a:srgbClr val="FFFF00"/>
                </a:solidFill>
                <a:effectLst>
                  <a:outerShdw blurRad="38100" dist="38100" dir="2700000" algn="tl">
                    <a:srgbClr val="000000"/>
                  </a:outerShdw>
                </a:effectLst>
              </a:rPr>
              <a:t>. 9:23 </a:t>
            </a:r>
            <a:r>
              <a:rPr lang="en-US" sz="2400" i="1" dirty="0">
                <a:solidFill>
                  <a:schemeClr val="tx1"/>
                </a:solidFill>
              </a:rPr>
              <a:t>“And He did so to make known the riches of His glory upon vessels of mercy, which He prepared beforehand for glory,”</a:t>
            </a:r>
            <a:endParaRPr lang="en-US" sz="2400" dirty="0">
              <a:solidFill>
                <a:schemeClr val="tx1"/>
              </a:solidFill>
            </a:endParaRPr>
          </a:p>
        </p:txBody>
      </p:sp>
    </p:spTree>
    <p:extLst>
      <p:ext uri="{BB962C8B-B14F-4D97-AF65-F5344CB8AC3E}">
        <p14:creationId xmlns:p14="http://schemas.microsoft.com/office/powerpoint/2010/main" val="720377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urora borealis wallpapers picture, great wallpapers picture, images of aurora borealis, great image of aurora borealis wallpapers picture,  ultra"/>
          <p:cNvPicPr>
            <a:picLocks noChangeAspect="1" noChangeArrowheads="1"/>
          </p:cNvPicPr>
          <p:nvPr/>
        </p:nvPicPr>
        <p:blipFill rotWithShape="1">
          <a:blip r:embed="rId2">
            <a:extLst>
              <a:ext uri="{28A0092B-C50C-407E-A947-70E740481C1C}">
                <a14:useLocalDpi xmlns:a14="http://schemas.microsoft.com/office/drawing/2010/main" val="0"/>
              </a:ext>
            </a:extLst>
          </a:blip>
          <a:srcRect l="24426"/>
          <a:stretch/>
        </p:blipFill>
        <p:spPr bwMode="auto">
          <a:xfrm>
            <a:off x="0" y="0"/>
            <a:ext cx="9340750" cy="69523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22922"/>
            <a:ext cx="8839200" cy="6370975"/>
          </a:xfrm>
          <a:prstGeom prst="rect">
            <a:avLst/>
          </a:prstGeom>
          <a:solidFill>
            <a:schemeClr val="tx1">
              <a:alpha val="22000"/>
            </a:schemeClr>
          </a:solidFill>
        </p:spPr>
        <p:txBody>
          <a:bodyPr wrap="square" rtlCol="0">
            <a:spAutoFit/>
          </a:bodyPr>
          <a:lstStyle/>
          <a:p>
            <a:pPr algn="ctr"/>
            <a:r>
              <a:rPr lang="en-US" sz="2400" dirty="0" smtClean="0">
                <a:solidFill>
                  <a:prstClr val="white"/>
                </a:solidFill>
                <a:effectLst>
                  <a:outerShdw blurRad="38100" dist="38100" dir="2700000" algn="tl">
                    <a:srgbClr val="000000">
                      <a:alpha val="43137"/>
                    </a:srgbClr>
                  </a:outerShdw>
                </a:effectLst>
              </a:rPr>
              <a:t>“I had not noticed either that just as men spontaneously praise whatever they value, so they spontaneously urge us to join them in praising it: “Isn’t she lovely? Wasn’t it glorious? Don’t you think that magnificent?” The Psalmists in telling everyone to praise God are doing what all men do when they speak of what they care about. My whole, more general, difficulty about the praise of God depended on my absurdly denying to us, as regards the supremely Valuable, what we delight to do, what indeed we can’t help doing, about everything else we value. I think we delight to praise what we enjoy because the praise not merely expresses but completes the enjoyment; it is its appointed consummation. It is not out of compliment that lovers keep on telling one another how beautiful they are; the delight is incomplete till it is expressed.</a:t>
            </a:r>
            <a:r>
              <a:rPr lang="en-US" sz="2400" b="1" dirty="0" smtClean="0">
                <a:solidFill>
                  <a:prstClr val="white"/>
                </a:solidFill>
                <a:effectLst>
                  <a:outerShdw blurRad="38100" dist="38100" dir="2700000" algn="tl">
                    <a:srgbClr val="000000">
                      <a:alpha val="43137"/>
                    </a:srgbClr>
                  </a:outerShdw>
                </a:effectLst>
              </a:rPr>
              <a:t> </a:t>
            </a:r>
            <a:r>
              <a:rPr lang="en-US" sz="2400" dirty="0" smtClean="0">
                <a:solidFill>
                  <a:prstClr val="white"/>
                </a:solidFill>
                <a:effectLst>
                  <a:outerShdw blurRad="38100" dist="38100" dir="2700000" algn="tl">
                    <a:srgbClr val="000000">
                      <a:alpha val="43137"/>
                    </a:srgbClr>
                  </a:outerShdw>
                </a:effectLst>
              </a:rPr>
              <a:t> . . . The Scotch catechism says that man’s chief end is ‘to glorify God and enjoy Him forever.’ But we shall then know that these are the same thing. Fully to enjoy is to glorify. In commanding us to glorify Him, God is inviting us to enjoy Him.” </a:t>
            </a:r>
            <a:br>
              <a:rPr lang="en-US" sz="2400" dirty="0" smtClean="0">
                <a:solidFill>
                  <a:prstClr val="white"/>
                </a:solidFill>
                <a:effectLst>
                  <a:outerShdw blurRad="38100" dist="38100" dir="2700000" algn="tl">
                    <a:srgbClr val="000000">
                      <a:alpha val="43137"/>
                    </a:srgbClr>
                  </a:outerShdw>
                </a:effectLst>
              </a:rPr>
            </a:br>
            <a:r>
              <a:rPr lang="en-US" sz="2400" dirty="0" smtClean="0">
                <a:solidFill>
                  <a:prstClr val="white"/>
                </a:solidFill>
                <a:effectLst>
                  <a:outerShdw blurRad="38100" dist="38100" dir="2700000" algn="tl">
                    <a:srgbClr val="000000">
                      <a:alpha val="43137"/>
                    </a:srgbClr>
                  </a:outerShdw>
                </a:effectLst>
              </a:rPr>
              <a:t>C.S. Lewis</a:t>
            </a:r>
          </a:p>
        </p:txBody>
      </p:sp>
    </p:spTree>
    <p:extLst>
      <p:ext uri="{BB962C8B-B14F-4D97-AF65-F5344CB8AC3E}">
        <p14:creationId xmlns:p14="http://schemas.microsoft.com/office/powerpoint/2010/main" val="946944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ight sky universe"/>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r="2242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a:effectLst>
            <a:glow rad="63500">
              <a:schemeClr val="accent5">
                <a:satMod val="175000"/>
                <a:alpha val="40000"/>
              </a:schemeClr>
            </a:glow>
          </a:effectLst>
        </p:spPr>
        <p:txBody>
          <a:bodyPr>
            <a:noAutofit/>
          </a:bodyPr>
          <a:lstStyle/>
          <a:p>
            <a:r>
              <a:rPr lang="en-US" sz="8000" cap="all" dirty="0" smtClean="0">
                <a:solidFill>
                  <a:srgbClr val="CCFFFF"/>
                </a:solidFill>
                <a:effectLst>
                  <a:glow rad="63500">
                    <a:schemeClr val="accent5">
                      <a:lumMod val="20000"/>
                      <a:lumOff val="80000"/>
                      <a:alpha val="40000"/>
                    </a:schemeClr>
                  </a:glow>
                  <a:outerShdw blurRad="38100" dist="38100" dir="2700000" algn="tl">
                    <a:srgbClr val="000000">
                      <a:alpha val="43137"/>
                    </a:srgbClr>
                  </a:outerShdw>
                </a:effectLst>
              </a:rPr>
              <a:t>Made for glory</a:t>
            </a:r>
            <a:endParaRPr lang="en-US" sz="8000" cap="all" dirty="0">
              <a:solidFill>
                <a:srgbClr val="CCFFFF"/>
              </a:solidFill>
              <a:effectLst>
                <a:glow rad="63500">
                  <a:schemeClr val="accent5">
                    <a:lumMod val="20000"/>
                    <a:lumOff val="80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sz="3600" dirty="0" smtClean="0">
                <a:solidFill>
                  <a:schemeClr val="bg1"/>
                </a:solidFill>
                <a:effectLst>
                  <a:outerShdw blurRad="38100" dist="38100" dir="2700000" algn="tl">
                    <a:srgbClr val="000000"/>
                  </a:outerShdw>
                </a:effectLst>
              </a:rPr>
              <a:t>God’s glory is our deepest longing.</a:t>
            </a:r>
          </a:p>
          <a:p>
            <a:pPr lvl="1"/>
            <a:r>
              <a:rPr lang="en-US" sz="3200" dirty="0" smtClean="0">
                <a:solidFill>
                  <a:schemeClr val="bg1"/>
                </a:solidFill>
                <a:effectLst>
                  <a:outerShdw blurRad="38100" dist="38100" dir="2700000" algn="tl">
                    <a:srgbClr val="000000"/>
                  </a:outerShdw>
                </a:effectLst>
              </a:rPr>
              <a:t>We were made to experience His glory.</a:t>
            </a:r>
          </a:p>
          <a:p>
            <a:pPr lvl="1"/>
            <a:r>
              <a:rPr lang="en-US" sz="3200" dirty="0" smtClean="0">
                <a:solidFill>
                  <a:schemeClr val="bg1"/>
                </a:solidFill>
                <a:effectLst>
                  <a:outerShdw blurRad="38100" dist="38100" dir="2700000" algn="tl">
                    <a:srgbClr val="000000"/>
                  </a:outerShdw>
                </a:effectLst>
              </a:rPr>
              <a:t>God wants us to share in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His glory because He is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the greatest good.</a:t>
            </a:r>
          </a:p>
          <a:p>
            <a:pPr lvl="1"/>
            <a:r>
              <a:rPr lang="en-US" sz="3200" dirty="0" smtClean="0">
                <a:solidFill>
                  <a:schemeClr val="bg1"/>
                </a:solidFill>
                <a:effectLst>
                  <a:outerShdw blurRad="38100" dist="38100" dir="2700000" algn="tl">
                    <a:srgbClr val="000000"/>
                  </a:outerShdw>
                </a:effectLst>
              </a:rPr>
              <a:t>We praise what we enjoy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because the delight is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incomplete until it is expressed </a:t>
            </a:r>
            <a:br>
              <a:rPr lang="en-US" sz="3200" dirty="0" smtClean="0">
                <a:solidFill>
                  <a:schemeClr val="bg1"/>
                </a:solidFill>
                <a:effectLst>
                  <a:outerShdw blurRad="38100" dist="38100" dir="2700000" algn="tl">
                    <a:srgbClr val="000000"/>
                  </a:outerShdw>
                </a:effectLst>
              </a:rPr>
            </a:br>
            <a:r>
              <a:rPr lang="en-US" sz="3200" dirty="0" smtClean="0">
                <a:solidFill>
                  <a:schemeClr val="bg1"/>
                </a:solidFill>
                <a:effectLst>
                  <a:outerShdw blurRad="38100" dist="38100" dir="2700000" algn="tl">
                    <a:srgbClr val="000000"/>
                  </a:outerShdw>
                </a:effectLst>
              </a:rPr>
              <a:t>in praise.</a:t>
            </a:r>
            <a:endParaRPr lang="en-US" sz="3200" dirty="0">
              <a:solidFill>
                <a:schemeClr val="bg1"/>
              </a:solidFill>
              <a:effectLst>
                <a:outerShdw blurRad="38100" dist="38100" dir="2700000" algn="tl">
                  <a:srgbClr val="000000"/>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6019800"/>
            <a:ext cx="3005079" cy="1121571"/>
          </a:xfrm>
          <a:prstGeom prst="rect">
            <a:avLst/>
          </a:prstGeom>
        </p:spPr>
      </p:pic>
      <p:sp>
        <p:nvSpPr>
          <p:cNvPr id="8" name="Rectangle 7"/>
          <p:cNvSpPr/>
          <p:nvPr/>
        </p:nvSpPr>
        <p:spPr>
          <a:xfrm>
            <a:off x="2903562" y="5452195"/>
            <a:ext cx="4343400" cy="123975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outerShdw blurRad="38100" dist="38100" dir="2700000" algn="tl">
                    <a:srgbClr val="000000"/>
                  </a:outerShdw>
                </a:effectLst>
              </a:rPr>
              <a:t>1Cor. </a:t>
            </a:r>
            <a:r>
              <a:rPr lang="en-US" sz="2400" b="1" i="1" dirty="0">
                <a:solidFill>
                  <a:srgbClr val="FFFF00"/>
                </a:solidFill>
                <a:effectLst>
                  <a:outerShdw blurRad="38100" dist="38100" dir="2700000" algn="tl">
                    <a:srgbClr val="000000"/>
                  </a:outerShdw>
                </a:effectLst>
              </a:rPr>
              <a:t>10:31 </a:t>
            </a:r>
            <a:r>
              <a:rPr lang="en-US" sz="2400" b="1" i="1" dirty="0" smtClean="0">
                <a:solidFill>
                  <a:srgbClr val="FFFF00"/>
                </a:solidFill>
                <a:effectLst>
                  <a:outerShdw blurRad="38100" dist="38100" dir="2700000" algn="tl">
                    <a:srgbClr val="000000"/>
                  </a:outerShdw>
                </a:effectLst>
              </a:rPr>
              <a:t> </a:t>
            </a:r>
            <a:r>
              <a:rPr lang="en-US" sz="2400" i="1" dirty="0">
                <a:solidFill>
                  <a:schemeClr val="tx1"/>
                </a:solidFill>
              </a:rPr>
              <a:t>So, whether you eat or drink, or whatever you do, do all to the glory of God.</a:t>
            </a:r>
            <a:endParaRPr lang="en-US" sz="2400" dirty="0">
              <a:solidFill>
                <a:schemeClr val="tx1"/>
              </a:solidFill>
            </a:endParaRPr>
          </a:p>
        </p:txBody>
      </p:sp>
    </p:spTree>
    <p:extLst>
      <p:ext uri="{BB962C8B-B14F-4D97-AF65-F5344CB8AC3E}">
        <p14:creationId xmlns:p14="http://schemas.microsoft.com/office/powerpoint/2010/main" val="2343439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1006</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Made for glory</vt:lpstr>
      <vt:lpstr>Made for glory</vt:lpstr>
      <vt:lpstr>PowerPoint Presentation</vt:lpstr>
      <vt:lpstr>PowerPoint Presentation</vt:lpstr>
      <vt:lpstr>Made for glory</vt:lpstr>
      <vt:lpstr>PowerPoint Presentation</vt:lpstr>
      <vt:lpstr>Made for glory</vt:lpstr>
      <vt:lpstr>Our Problem</vt:lpstr>
      <vt:lpstr>PowerPoint Presentation</vt:lpstr>
      <vt:lpstr>Our Problem</vt:lpstr>
      <vt:lpstr>God’s solution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Jones</dc:creator>
  <cp:lastModifiedBy>Jones</cp:lastModifiedBy>
  <cp:revision>18</cp:revision>
  <dcterms:created xsi:type="dcterms:W3CDTF">2019-09-22T00:11:37Z</dcterms:created>
  <dcterms:modified xsi:type="dcterms:W3CDTF">2019-09-22T12:05:05Z</dcterms:modified>
</cp:coreProperties>
</file>