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66" r:id="rId4"/>
    <p:sldId id="256" r:id="rId5"/>
    <p:sldId id="265" r:id="rId6"/>
    <p:sldId id="257" r:id="rId7"/>
    <p:sldId id="258" r:id="rId8"/>
    <p:sldId id="259" r:id="rId9"/>
    <p:sldId id="260" r:id="rId10"/>
    <p:sldId id="270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94A7DE"/>
    <a:srgbClr val="33CCFF"/>
    <a:srgbClr val="CC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E55D-B9E3-4461-9CD2-102E6186C7F3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0BFC7-7124-43A6-A6AF-EF3A19B10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8C3E-0349-4A07-9BB8-3B2C217659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7DFD-1229-4B9F-A532-B689BA398FF2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688-54F4-4687-B6B1-1ACA7C276D25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B563-7860-46F7-B033-663276548989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5161-ACEC-4E0F-8DFC-5A8BCA6606E2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A7133-A499-45B1-9A01-DC1C8C52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7499-2E3D-4C3C-A03F-8514CD4CC8E9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E4FF-3541-4D4F-AC0C-A5461E14F413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F195-9B33-4028-943B-45CCE90A48FA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D95-7C8F-4ACC-93E9-F7E9F50BD288}" type="datetime1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80F4-12F0-4BF2-B5DF-95EEA4C248AF}" type="datetime1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DF80-6316-43BA-BA37-B59D7D9BC521}" type="datetime1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060-B393-4E42-A048-1FA396AC529D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1E82-9E83-452D-A69F-6B8AF73C420F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7CD1-81C9-4BF5-B4F3-653636507B20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C48E-0D4A-4EC6-BCB4-BCA225A1D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ig_red_apple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1376824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012books.lardbucket.org/books/a-primer-on-social-problems/s13-the-changing-fami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Core—Apple </a:t>
            </a:r>
          </a:p>
        </p:txBody>
      </p:sp>
      <p:pic>
        <p:nvPicPr>
          <p:cNvPr id="8" name="Content Placeholder 7" descr="A close up of a red apple&#10;&#10;Description automatically generated">
            <a:extLst>
              <a:ext uri="{FF2B5EF4-FFF2-40B4-BE49-F238E27FC236}">
                <a16:creationId xmlns:a16="http://schemas.microsoft.com/office/drawing/2014/main" id="{FE1361B3-94D7-451B-8CA5-74B2BBD97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47800" y="1484623"/>
            <a:ext cx="6034617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7A5D6-6677-4DE9-B999-E8A179B2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result of cross core training…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760D-AC18-4687-836E-9631F3408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“I have been crucified with Christ; and it is no longer I who live, but Christ lives in me; and the </a:t>
            </a:r>
            <a:r>
              <a:rPr lang="en-US" i="1" dirty="0"/>
              <a:t>life</a:t>
            </a:r>
            <a:r>
              <a:rPr lang="en-US" b="1" dirty="0"/>
              <a:t> which I now live in the flesh I live by faith in the Son of God, who loved me and gave Himself up for me.” (</a:t>
            </a:r>
            <a:r>
              <a:rPr lang="en-US" b="1" i="1" dirty="0"/>
              <a:t>Galatians</a:t>
            </a:r>
            <a:r>
              <a:rPr lang="en-US" b="1" dirty="0"/>
              <a:t> 2:20)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7E44E-EF00-487B-BB0D-4AFDF604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The core of the gospel…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</a:rPr>
              <a:t>The message of the cross is at the core of the Lord’s supper…</a:t>
            </a:r>
          </a:p>
          <a:p>
            <a:r>
              <a:rPr lang="en-US" b="1" dirty="0"/>
              <a:t>We remember his body on the cross suffering in our behalf</a:t>
            </a:r>
          </a:p>
          <a:p>
            <a:r>
              <a:rPr lang="en-US" b="1" dirty="0"/>
              <a:t>We remember his blood given to cover our debt of sin</a:t>
            </a:r>
          </a:p>
          <a:p>
            <a:r>
              <a:rPr lang="en-US" b="1" dirty="0"/>
              <a:t>We stand in awe of the love and grace of God</a:t>
            </a:r>
          </a:p>
          <a:p>
            <a:r>
              <a:rPr lang="en-US" b="1" dirty="0"/>
              <a:t>We allow its message to train                           our lives!</a:t>
            </a:r>
          </a:p>
          <a:p>
            <a:pPr>
              <a:buNone/>
            </a:pP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838200" cy="1231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1524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LordSupper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5029200"/>
            <a:ext cx="2066925" cy="15430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Core—Earth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00C21028-938F-4391-B279-1EB48B6DD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66800" y="1745440"/>
            <a:ext cx="6858000" cy="39695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10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Core—Family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6" name="Content Placeholder 5" descr="A person posing for a picture&#10;&#10;Description automatically generated">
            <a:extLst>
              <a:ext uri="{FF2B5EF4-FFF2-40B4-BE49-F238E27FC236}">
                <a16:creationId xmlns:a16="http://schemas.microsoft.com/office/drawing/2014/main" id="{3A6102D4-535B-40C2-A250-4F507FB4D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1072505"/>
            <a:ext cx="8617744" cy="57451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3733800" cy="23622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Core </a:t>
            </a:r>
            <a:br>
              <a:rPr lang="en-US" sz="6600" b="1" dirty="0"/>
            </a:br>
            <a:r>
              <a:rPr lang="en-US" sz="6600" b="1" dirty="0"/>
              <a:t>Cross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Core—the innermost or most important part of anything, the heart,  the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685800"/>
            <a:ext cx="304800" cy="31393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600200"/>
            <a:ext cx="2362200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410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Training</a:t>
            </a:r>
            <a:r>
              <a:rPr lang="en-US" dirty="0"/>
              <a:t>—Greek word </a:t>
            </a:r>
            <a:r>
              <a:rPr lang="en-US" b="1" i="1" dirty="0" err="1"/>
              <a:t>paideuo</a:t>
            </a:r>
            <a:r>
              <a:rPr lang="en-US" dirty="0"/>
              <a:t> (2 Timothy 3:16-17, Acts 22:3)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40DC0-08BF-4F35-8929-89BB4FFA34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Rounded MT Bold" pitchFamily="34" charset="0"/>
              </a:rPr>
              <a:t>The Core of the Bible</a:t>
            </a:r>
          </a:p>
        </p:txBody>
      </p:sp>
      <p:pic>
        <p:nvPicPr>
          <p:cNvPr id="2052" name="Picture 7" descr="C:\WINDOWS\Application Data\Microsoft\Media Catalog\Downloaded Clips\cl77\j0298827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1981200"/>
            <a:ext cx="3124200" cy="4114800"/>
          </a:xfrm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381000" y="2438400"/>
            <a:ext cx="2847975" cy="1114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Old Testament</a:t>
            </a:r>
          </a:p>
          <a:p>
            <a:pPr algn="ctr"/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Old Covenant</a:t>
            </a:r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 rot="1500820">
            <a:off x="5562600" y="2514600"/>
            <a:ext cx="3181350" cy="1114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New Testament</a:t>
            </a:r>
          </a:p>
          <a:p>
            <a:pPr algn="ctr"/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New Covenant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60198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message of the cross (</a:t>
            </a:r>
            <a:r>
              <a:rPr lang="en-US" b="1" i="1" dirty="0"/>
              <a:t>1 Corinthians </a:t>
            </a:r>
            <a:r>
              <a:rPr lang="en-US" dirty="0"/>
              <a:t>1:18,21)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core of the gospel…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“Now I make known to you, brethren, </a:t>
            </a:r>
            <a:r>
              <a:rPr lang="en-US" b="1" dirty="0">
                <a:solidFill>
                  <a:srgbClr val="C00000"/>
                </a:solidFill>
              </a:rPr>
              <a:t>the gospel </a:t>
            </a:r>
            <a:r>
              <a:rPr lang="en-US" b="1" dirty="0"/>
              <a:t>which I preached to you, which also you received, in which also you stand, 2 by which also you are saved, if you hold fast </a:t>
            </a:r>
            <a:r>
              <a:rPr lang="en-US" b="1" dirty="0">
                <a:solidFill>
                  <a:srgbClr val="C00000"/>
                </a:solidFill>
              </a:rPr>
              <a:t>the word which I preached</a:t>
            </a:r>
            <a:r>
              <a:rPr lang="en-US" b="1" dirty="0"/>
              <a:t> to you, unless you believed in vain.”   </a:t>
            </a:r>
          </a:p>
          <a:p>
            <a:pPr>
              <a:buNone/>
            </a:pPr>
            <a:r>
              <a:rPr lang="en-US" sz="800" b="1" dirty="0"/>
              <a:t>                                                        </a:t>
            </a:r>
            <a:r>
              <a:rPr lang="en-US" b="1" dirty="0"/>
              <a:t>(</a:t>
            </a:r>
            <a:r>
              <a:rPr lang="en-US" b="1" i="1" dirty="0"/>
              <a:t>1 Corinthians </a:t>
            </a:r>
            <a:r>
              <a:rPr lang="en-US" b="1" dirty="0"/>
              <a:t>15:1-2, cf. </a:t>
            </a:r>
            <a:r>
              <a:rPr lang="en-US" b="1" i="1" dirty="0"/>
              <a:t>Acts</a:t>
            </a:r>
            <a:r>
              <a:rPr lang="en-US" b="1" dirty="0"/>
              <a:t> 18)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1524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85800"/>
            <a:ext cx="838200" cy="1231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62600"/>
            <a:ext cx="8153400" cy="954107"/>
          </a:xfrm>
          <a:prstGeom prst="rect">
            <a:avLst/>
          </a:prstGeom>
          <a:noFill/>
          <a:ln w="508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“…and many of the Corinthians when they heard were believing and being baptized”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</a:rPr>
              <a:t>Acts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18:8)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The core of the gospel…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“3 For I delivered to you as of first importance what I also received, that </a:t>
            </a:r>
            <a:r>
              <a:rPr lang="en-US" b="1" dirty="0">
                <a:solidFill>
                  <a:srgbClr val="C00000"/>
                </a:solidFill>
              </a:rPr>
              <a:t>Christ died </a:t>
            </a:r>
            <a:r>
              <a:rPr lang="en-US" b="1" dirty="0"/>
              <a:t>for our sins according to the Scriptures, 4 and that He </a:t>
            </a:r>
            <a:r>
              <a:rPr lang="en-US" b="1" dirty="0">
                <a:solidFill>
                  <a:srgbClr val="C00000"/>
                </a:solidFill>
              </a:rPr>
              <a:t>was buried</a:t>
            </a:r>
            <a:r>
              <a:rPr lang="en-US" b="1" dirty="0"/>
              <a:t>, and that He </a:t>
            </a:r>
            <a:r>
              <a:rPr lang="en-US" b="1" dirty="0">
                <a:solidFill>
                  <a:srgbClr val="C00000"/>
                </a:solidFill>
              </a:rPr>
              <a:t>was raised </a:t>
            </a:r>
            <a:r>
              <a:rPr lang="en-US" b="1" dirty="0"/>
              <a:t>on the third day according to the Scriptures, 5 and that He appeared to…” </a:t>
            </a:r>
            <a:r>
              <a:rPr lang="en-US" dirty="0"/>
              <a:t>(</a:t>
            </a:r>
            <a:r>
              <a:rPr lang="en-US" i="1" dirty="0"/>
              <a:t>1 Corinthians </a:t>
            </a:r>
            <a:r>
              <a:rPr lang="en-US" dirty="0"/>
              <a:t>15:3-5)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Christ died for our sins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According to the Scriptures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Was buried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Was raised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According to the Scriptures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Appeared to many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838200" cy="1231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1524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Value of </a:t>
            </a:r>
            <a:r>
              <a:rPr lang="en-US" b="1" dirty="0">
                <a:solidFill>
                  <a:srgbClr val="C00000"/>
                </a:solidFill>
              </a:rPr>
              <a:t>1 Corinthians </a:t>
            </a:r>
            <a:r>
              <a:rPr lang="en-US" dirty="0"/>
              <a:t>evidence…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b="1" i="1" dirty="0"/>
              <a:t>1 Corinthians </a:t>
            </a:r>
            <a:r>
              <a:rPr lang="en-US" sz="2800" b="1" dirty="0"/>
              <a:t>gives evidence of the earliest teaching and belief of the early Christians (early 50s AD)</a:t>
            </a:r>
          </a:p>
          <a:p>
            <a:r>
              <a:rPr lang="en-US" sz="2800" b="1" dirty="0"/>
              <a:t>Written from Asia Minor (Turkey)—far from Judea</a:t>
            </a:r>
          </a:p>
          <a:p>
            <a:r>
              <a:rPr lang="en-US" sz="2800" b="1" dirty="0"/>
              <a:t>Written during time of hundreds of eye-witnesses</a:t>
            </a:r>
          </a:p>
          <a:p>
            <a:r>
              <a:rPr lang="en-US" sz="2800" b="1" dirty="0"/>
              <a:t>Written </a:t>
            </a:r>
            <a:r>
              <a:rPr lang="en-US" sz="2800" b="1" u="sng" dirty="0"/>
              <a:t>just 20 years </a:t>
            </a:r>
            <a:r>
              <a:rPr lang="en-US" sz="2800" b="1" dirty="0"/>
              <a:t>after the resurrection</a:t>
            </a:r>
          </a:p>
          <a:p>
            <a:r>
              <a:rPr lang="en-US" sz="2800" b="1" dirty="0"/>
              <a:t>Filled with cultural aspects unique to Greek Corinth—adding to it’s authenticity</a:t>
            </a:r>
          </a:p>
          <a:p>
            <a:r>
              <a:rPr lang="en-US" sz="2800" b="1" dirty="0"/>
              <a:t>Historical facts found in </a:t>
            </a:r>
            <a:r>
              <a:rPr lang="en-US" sz="2800" b="1" i="1" dirty="0"/>
              <a:t>Acts</a:t>
            </a:r>
            <a:r>
              <a:rPr lang="en-US" sz="2800" b="1" dirty="0"/>
              <a:t> 18 show that Paul, Apollos, Aquila and Priscilla had really worked there</a:t>
            </a:r>
          </a:p>
          <a:p>
            <a:r>
              <a:rPr lang="en-US" sz="2800" b="1" i="1" dirty="0"/>
              <a:t>1 Corinthians</a:t>
            </a:r>
            <a:r>
              <a:rPr lang="en-US" sz="2800" b="1" dirty="0"/>
              <a:t> is quoted by early Christian writers in the 1</a:t>
            </a:r>
            <a:r>
              <a:rPr lang="en-US" sz="2800" b="1" baseline="30000" dirty="0"/>
              <a:t>st</a:t>
            </a:r>
            <a:r>
              <a:rPr lang="en-US" sz="2800" b="1" dirty="0"/>
              <a:t> &amp; 2</a:t>
            </a:r>
            <a:r>
              <a:rPr lang="en-US" sz="2800" b="1" baseline="30000" dirty="0"/>
              <a:t>nd</a:t>
            </a:r>
            <a:r>
              <a:rPr lang="en-US" sz="2800" b="1" dirty="0"/>
              <a:t> Centuries AD </a:t>
            </a:r>
            <a:r>
              <a:rPr lang="en-US" sz="2000" b="1" dirty="0"/>
              <a:t>(ex. Clement of Rome about AD 96)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Core Cross      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</a:rPr>
              <a:t>The message of the cross</a:t>
            </a:r>
            <a:r>
              <a:rPr lang="en-US" b="1" dirty="0">
                <a:solidFill>
                  <a:srgbClr val="C00000"/>
                </a:solidFill>
              </a:rPr>
              <a:t>—is at the core       of the gospel,     trains us to…</a:t>
            </a:r>
          </a:p>
          <a:p>
            <a:r>
              <a:rPr lang="en-US" dirty="0"/>
              <a:t>Love sacrificially in our marriages (</a:t>
            </a:r>
            <a:r>
              <a:rPr lang="en-US" b="1" i="1" dirty="0"/>
              <a:t>Ephesians</a:t>
            </a:r>
            <a:r>
              <a:rPr lang="en-US" dirty="0"/>
              <a:t> 5)</a:t>
            </a:r>
          </a:p>
          <a:p>
            <a:r>
              <a:rPr lang="en-US" dirty="0"/>
              <a:t>To humbly serve others (</a:t>
            </a:r>
            <a:r>
              <a:rPr lang="en-US" b="1" i="1" dirty="0"/>
              <a:t>Philippians</a:t>
            </a:r>
            <a:r>
              <a:rPr lang="en-US" dirty="0"/>
              <a:t> 2)</a:t>
            </a:r>
          </a:p>
          <a:p>
            <a:r>
              <a:rPr lang="en-US" dirty="0"/>
              <a:t>To be kind, tenderhearted, forgiving, loving  (</a:t>
            </a:r>
            <a:r>
              <a:rPr lang="en-US" b="1" i="1" dirty="0"/>
              <a:t>Ephesians</a:t>
            </a:r>
            <a:r>
              <a:rPr lang="en-US" dirty="0"/>
              <a:t> 4:32-5:2)</a:t>
            </a:r>
          </a:p>
          <a:p>
            <a:r>
              <a:rPr lang="en-US" dirty="0"/>
              <a:t>To bless those who curse us (</a:t>
            </a:r>
            <a:r>
              <a:rPr lang="en-US" b="1" i="1" dirty="0"/>
              <a:t>1 Peter </a:t>
            </a:r>
            <a:r>
              <a:rPr lang="en-US" dirty="0"/>
              <a:t>2:23, 3:9)</a:t>
            </a:r>
          </a:p>
          <a:p>
            <a:r>
              <a:rPr lang="en-US" dirty="0"/>
              <a:t>To help the weak (</a:t>
            </a:r>
            <a:r>
              <a:rPr lang="en-US" b="1" i="1" dirty="0"/>
              <a:t>Romans</a:t>
            </a:r>
            <a:r>
              <a:rPr lang="en-US" dirty="0"/>
              <a:t> 15:1-2)</a:t>
            </a:r>
          </a:p>
          <a:p>
            <a:r>
              <a:rPr lang="en-US" dirty="0"/>
              <a:t>To be gracious &amp; giving (</a:t>
            </a:r>
            <a:r>
              <a:rPr lang="en-US" b="1" i="1" dirty="0"/>
              <a:t>2 Corinthians </a:t>
            </a:r>
            <a:r>
              <a:rPr lang="en-US" dirty="0"/>
              <a:t>8:9)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33401"/>
            <a:ext cx="914400" cy="1231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304800"/>
            <a:ext cx="1524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C48E-0D4A-4EC6-BCB4-BCA225A1DD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566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Calibri</vt:lpstr>
      <vt:lpstr>Office Theme</vt:lpstr>
      <vt:lpstr>Core—Apple </vt:lpstr>
      <vt:lpstr>Core—Earth</vt:lpstr>
      <vt:lpstr>Core—Family </vt:lpstr>
      <vt:lpstr>Core  Cross Training</vt:lpstr>
      <vt:lpstr>The Core of the Bible</vt:lpstr>
      <vt:lpstr>The core of the gospel…</vt:lpstr>
      <vt:lpstr>The core of the gospel…</vt:lpstr>
      <vt:lpstr>Value of 1 Corinthians evidence…</vt:lpstr>
      <vt:lpstr>Core Cross      raining</vt:lpstr>
      <vt:lpstr>The result of cross core training…</vt:lpstr>
      <vt:lpstr>The core of the gospel…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Core Theology</dc:title>
  <dc:creator>jcorey</dc:creator>
  <cp:lastModifiedBy>Jeff Corey</cp:lastModifiedBy>
  <cp:revision>49</cp:revision>
  <dcterms:created xsi:type="dcterms:W3CDTF">2019-07-23T12:31:11Z</dcterms:created>
  <dcterms:modified xsi:type="dcterms:W3CDTF">2019-07-28T12:20:15Z</dcterms:modified>
</cp:coreProperties>
</file>