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8" r:id="rId4"/>
    <p:sldId id="259" r:id="rId5"/>
    <p:sldId id="262" r:id="rId6"/>
    <p:sldId id="263" r:id="rId7"/>
    <p:sldId id="264" r:id="rId8"/>
    <p:sldId id="261"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96FF"/>
    <a:srgbClr val="00FF00"/>
    <a:srgbClr val="F68426"/>
    <a:srgbClr val="F8994A"/>
    <a:srgbClr val="F57913"/>
    <a:srgbClr val="FFFFCC"/>
    <a:srgbClr val="0066FF"/>
    <a:srgbClr val="D8E0A8"/>
    <a:srgbClr val="FFFF9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E614B6-E10F-4A8D-91E2-90F73494BA0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44685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14B6-E10F-4A8D-91E2-90F73494BA0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337532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14B6-E10F-4A8D-91E2-90F73494BA0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330222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614B6-E10F-4A8D-91E2-90F73494BA0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13924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614B6-E10F-4A8D-91E2-90F73494BA0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185511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E614B6-E10F-4A8D-91E2-90F73494BA0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384389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614B6-E10F-4A8D-91E2-90F73494BA02}"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319446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E614B6-E10F-4A8D-91E2-90F73494BA02}"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185540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614B6-E10F-4A8D-91E2-90F73494BA02}"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164730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614B6-E10F-4A8D-91E2-90F73494BA0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310893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614B6-E10F-4A8D-91E2-90F73494BA0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0507E-BC87-4490-833C-4C1B3CB7D303}" type="slidenum">
              <a:rPr lang="en-US" smtClean="0"/>
              <a:t>‹#›</a:t>
            </a:fld>
            <a:endParaRPr lang="en-US"/>
          </a:p>
        </p:txBody>
      </p:sp>
    </p:spTree>
    <p:extLst>
      <p:ext uri="{BB962C8B-B14F-4D97-AF65-F5344CB8AC3E}">
        <p14:creationId xmlns:p14="http://schemas.microsoft.com/office/powerpoint/2010/main" val="155227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614B6-E10F-4A8D-91E2-90F73494BA02}" type="datetimeFigureOut">
              <a:rPr lang="en-US" smtClean="0"/>
              <a:t>6/8/2019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0507E-BC87-4490-833C-4C1B3CB7D303}" type="slidenum">
              <a:rPr lang="en-US" smtClean="0"/>
              <a:t>‹#›</a:t>
            </a:fld>
            <a:endParaRPr lang="en-US"/>
          </a:p>
        </p:txBody>
      </p:sp>
    </p:spTree>
    <p:extLst>
      <p:ext uri="{BB962C8B-B14F-4D97-AF65-F5344CB8AC3E}">
        <p14:creationId xmlns:p14="http://schemas.microsoft.com/office/powerpoint/2010/main" val="263460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609600" y="6400800"/>
            <a:ext cx="3048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289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Faith builders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FFF00"/>
                </a:solidFill>
              </a:rPr>
              <a:t>Look at His wounds.</a:t>
            </a:r>
          </a:p>
          <a:p>
            <a:pPr lvl="1"/>
            <a:r>
              <a:rPr lang="en-US" sz="3200" dirty="0" smtClean="0">
                <a:solidFill>
                  <a:schemeClr val="bg1"/>
                </a:solidFill>
              </a:rPr>
              <a:t>Thomas thought Jesus’ wounds were evidence that He was alive, but they are evidence of something much greater.</a:t>
            </a:r>
          </a:p>
          <a:p>
            <a:pPr lvl="1"/>
            <a:r>
              <a:rPr lang="en-US" sz="3200" dirty="0" smtClean="0">
                <a:solidFill>
                  <a:schemeClr val="bg1"/>
                </a:solidFill>
              </a:rPr>
              <a:t>His wounds now become the </a:t>
            </a:r>
            <a:br>
              <a:rPr lang="en-US" sz="3200" dirty="0" smtClean="0">
                <a:solidFill>
                  <a:schemeClr val="bg1"/>
                </a:solidFill>
              </a:rPr>
            </a:br>
            <a:r>
              <a:rPr lang="en-US" sz="3200" dirty="0" smtClean="0">
                <a:solidFill>
                  <a:schemeClr val="bg1"/>
                </a:solidFill>
              </a:rPr>
              <a:t>evidence of His love.</a:t>
            </a:r>
            <a:endParaRPr lang="en-US" sz="3200" dirty="0">
              <a:solidFill>
                <a:srgbClr val="00FF00"/>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505200"/>
            <a:ext cx="2682716"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775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Faith builders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FFF00"/>
                </a:solidFill>
              </a:rPr>
              <a:t>Give up your conditions.</a:t>
            </a:r>
          </a:p>
          <a:p>
            <a:pPr lvl="1"/>
            <a:r>
              <a:rPr lang="en-US" sz="3200" dirty="0" smtClean="0">
                <a:solidFill>
                  <a:schemeClr val="bg1"/>
                </a:solidFill>
              </a:rPr>
              <a:t>Thomas didn’t touch Jesus’ wounds.</a:t>
            </a:r>
          </a:p>
          <a:p>
            <a:pPr lvl="2"/>
            <a:r>
              <a:rPr lang="en-US" sz="2800" dirty="0" smtClean="0">
                <a:solidFill>
                  <a:schemeClr val="bg1"/>
                </a:solidFill>
              </a:rPr>
              <a:t>He had put conditions on God – </a:t>
            </a:r>
            <a:r>
              <a:rPr lang="en-US" sz="2800" dirty="0" smtClean="0">
                <a:solidFill>
                  <a:srgbClr val="F68426"/>
                </a:solidFill>
              </a:rPr>
              <a:t>I’ll believe if…</a:t>
            </a:r>
          </a:p>
          <a:p>
            <a:pPr lvl="1"/>
            <a:r>
              <a:rPr lang="en-US" sz="3200" dirty="0" smtClean="0">
                <a:solidFill>
                  <a:schemeClr val="bg1"/>
                </a:solidFill>
              </a:rPr>
              <a:t>We put conditions on God.</a:t>
            </a:r>
          </a:p>
          <a:p>
            <a:pPr lvl="1"/>
            <a:r>
              <a:rPr lang="en-US" sz="3200" dirty="0" smtClean="0">
                <a:solidFill>
                  <a:schemeClr val="bg1"/>
                </a:solidFill>
              </a:rPr>
              <a:t>Only when we come to God unconditionally will He truly be our Lord and our God.</a:t>
            </a:r>
            <a:endParaRPr lang="en-US" sz="3200" dirty="0">
              <a:solidFill>
                <a:srgbClr val="00FF00"/>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708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3076" name="Picture 4" descr="http://readthearc.com/wp-content/uploads/2017/04/ARC-featured-imag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55"/>
            <a:ext cx="9144000" cy="54707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90500" y="4876800"/>
            <a:ext cx="8763000" cy="1752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cap="all" dirty="0" smtClean="0">
                <a:solidFill>
                  <a:srgbClr val="D8E0A8"/>
                </a:solidFill>
                <a:effectLst>
                  <a:outerShdw blurRad="38100" dist="38100" dir="2700000" algn="tl">
                    <a:srgbClr val="000000">
                      <a:alpha val="43137"/>
                    </a:srgbClr>
                  </a:outerShdw>
                </a:effectLst>
              </a:rPr>
              <a:t>Is Jesus your Lord and God?</a:t>
            </a:r>
            <a:endParaRPr lang="en-US" sz="6600" cap="all" dirty="0">
              <a:solidFill>
                <a:srgbClr val="D8E0A8"/>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2193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698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860" y="457200"/>
            <a:ext cx="7696200" cy="6186309"/>
          </a:xfrm>
          <a:prstGeom prst="rect">
            <a:avLst/>
          </a:prstGeom>
          <a:noFill/>
        </p:spPr>
        <p:txBody>
          <a:bodyPr wrap="square" rtlCol="0">
            <a:spAutoFit/>
          </a:bodyPr>
          <a:lstStyle/>
          <a:p>
            <a:pPr algn="ctr"/>
            <a:r>
              <a:rPr lang="en-US" sz="3200" dirty="0">
                <a:solidFill>
                  <a:schemeClr val="bg1"/>
                </a:solidFill>
                <a:latin typeface="Times New Roman"/>
                <a:ea typeface="Calibri"/>
              </a:rPr>
              <a:t>Choosing to believe that God exists is a voluntary act of trust. We believe not because we think the reality of God is absolutely unequivocal, but because we judge the evidence to be greatly in its favor. After careful thought, faith puts its trust and confidence in a premise that is seen to be supported by the weight of the evidence. Faced with the ultimate fork in the road, faith understands that a decision must be made, and it responsibly chooses one alternative.” Gary Henry</a:t>
            </a:r>
            <a:r>
              <a:rPr lang="en-US" sz="4400" dirty="0">
                <a:solidFill>
                  <a:schemeClr val="bg1"/>
                </a:solidFill>
                <a:latin typeface="Times New Roman"/>
                <a:ea typeface="Calibri"/>
              </a:rPr>
              <a:t> </a:t>
            </a:r>
            <a:endParaRPr lang="en-US" sz="3200" dirty="0">
              <a:solidFill>
                <a:schemeClr val="bg1"/>
              </a:solidFill>
            </a:endParaRPr>
          </a:p>
        </p:txBody>
      </p:sp>
    </p:spTree>
    <p:extLst>
      <p:ext uri="{BB962C8B-B14F-4D97-AF65-F5344CB8AC3E}">
        <p14:creationId xmlns:p14="http://schemas.microsoft.com/office/powerpoint/2010/main" val="439519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3076" name="Picture 4" descr="http://readthearc.com/wp-content/uploads/2017/04/ARC-featured-imag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55"/>
            <a:ext cx="9144000" cy="5470769"/>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90500" y="4876800"/>
            <a:ext cx="87630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cap="all" dirty="0" smtClean="0">
                <a:solidFill>
                  <a:srgbClr val="D8E0A8"/>
                </a:solidFill>
                <a:effectLst>
                  <a:outerShdw blurRad="38100" dist="38100" dir="2700000" algn="tl">
                    <a:srgbClr val="000000">
                      <a:alpha val="43137"/>
                    </a:srgbClr>
                  </a:outerShdw>
                </a:effectLst>
              </a:rPr>
              <a:t>Believing Thomas</a:t>
            </a:r>
            <a:endParaRPr lang="en-US" sz="6600" cap="all" dirty="0">
              <a:solidFill>
                <a:srgbClr val="D8E0A8"/>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4178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Thomas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68426"/>
                </a:solidFill>
              </a:rPr>
              <a:t>Disciple.</a:t>
            </a:r>
          </a:p>
          <a:p>
            <a:pPr lvl="1"/>
            <a:r>
              <a:rPr lang="en-US" sz="3200" dirty="0" smtClean="0">
                <a:solidFill>
                  <a:schemeClr val="bg1"/>
                </a:solidFill>
              </a:rPr>
              <a:t>He is loyal to Jesus.  </a:t>
            </a:r>
            <a:r>
              <a:rPr lang="en-US" sz="3200" i="1" dirty="0" smtClean="0">
                <a:solidFill>
                  <a:srgbClr val="00FF00"/>
                </a:solidFill>
              </a:rPr>
              <a:t>Jn. 11:16</a:t>
            </a:r>
          </a:p>
          <a:p>
            <a:pPr lvl="1"/>
            <a:r>
              <a:rPr lang="en-US" sz="3200" dirty="0" smtClean="0">
                <a:solidFill>
                  <a:schemeClr val="bg1"/>
                </a:solidFill>
              </a:rPr>
              <a:t>He is not afraid to ask questions.  </a:t>
            </a:r>
            <a:r>
              <a:rPr lang="en-US" sz="3200" i="1" dirty="0" smtClean="0">
                <a:solidFill>
                  <a:srgbClr val="00FF00"/>
                </a:solidFill>
              </a:rPr>
              <a:t>Jn. 14:5</a:t>
            </a:r>
          </a:p>
          <a:p>
            <a:pPr lvl="1"/>
            <a:r>
              <a:rPr lang="en-US" sz="3200" dirty="0" smtClean="0">
                <a:solidFill>
                  <a:schemeClr val="bg1"/>
                </a:solidFill>
              </a:rPr>
              <a:t>He seems to have a heart to follow.</a:t>
            </a:r>
            <a:endParaRPr lang="en-US" sz="3200" dirty="0">
              <a:solidFill>
                <a:schemeClr val="bg1"/>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51464" y="2476500"/>
            <a:ext cx="4495800" cy="1905000"/>
          </a:xfrm>
          <a:prstGeom prst="rect">
            <a:avLst/>
          </a:prstGeom>
          <a:solidFill>
            <a:srgbClr val="4F9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solidFill>
                  <a:schemeClr val="tx1"/>
                </a:solidFill>
              </a:rPr>
              <a:t>Jn</a:t>
            </a:r>
            <a:r>
              <a:rPr lang="en-US" sz="2800" b="1" i="1" dirty="0">
                <a:solidFill>
                  <a:schemeClr val="tx1"/>
                </a:solidFill>
              </a:rPr>
              <a:t>. 11:16 </a:t>
            </a:r>
            <a:r>
              <a:rPr lang="en-US" sz="2800" dirty="0">
                <a:solidFill>
                  <a:schemeClr val="tx1"/>
                </a:solidFill>
              </a:rPr>
              <a:t>“So Thomas, called the Twin, said to his fellow disciples, "Let us also go, that we may die with him.”</a:t>
            </a:r>
          </a:p>
        </p:txBody>
      </p:sp>
      <p:sp>
        <p:nvSpPr>
          <p:cNvPr id="6" name="Rectangle 5"/>
          <p:cNvSpPr/>
          <p:nvPr/>
        </p:nvSpPr>
        <p:spPr>
          <a:xfrm>
            <a:off x="4338851" y="3048000"/>
            <a:ext cx="4495800" cy="1905000"/>
          </a:xfrm>
          <a:prstGeom prst="rect">
            <a:avLst/>
          </a:prstGeom>
          <a:solidFill>
            <a:srgbClr val="4F9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solidFill>
                  <a:schemeClr val="tx1"/>
                </a:solidFill>
              </a:rPr>
              <a:t>Jn.14:5 </a:t>
            </a:r>
            <a:r>
              <a:rPr lang="en-US" sz="2800" dirty="0" smtClean="0">
                <a:solidFill>
                  <a:schemeClr val="tx1"/>
                </a:solidFill>
              </a:rPr>
              <a:t>“Lord</a:t>
            </a:r>
            <a:r>
              <a:rPr lang="en-US" sz="2800" dirty="0">
                <a:solidFill>
                  <a:schemeClr val="tx1"/>
                </a:solidFill>
              </a:rPr>
              <a:t>, we do not know where You are going, how do we know the way?" </a:t>
            </a:r>
          </a:p>
        </p:txBody>
      </p:sp>
    </p:spTree>
    <p:extLst>
      <p:ext uri="{BB962C8B-B14F-4D97-AF65-F5344CB8AC3E}">
        <p14:creationId xmlns:p14="http://schemas.microsoft.com/office/powerpoint/2010/main" val="35628679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14" presetClass="entr" presetSubtype="1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par>
                                <p:cTn id="36" presetID="14" presetClass="entr" presetSubtype="1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Thomas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68426"/>
                </a:solidFill>
              </a:rPr>
              <a:t>Doubter.</a:t>
            </a:r>
            <a:r>
              <a:rPr lang="en-US" sz="3600" dirty="0" smtClean="0">
                <a:solidFill>
                  <a:schemeClr val="bg1"/>
                </a:solidFill>
              </a:rPr>
              <a:t> </a:t>
            </a:r>
            <a:r>
              <a:rPr lang="en-US" sz="3600" i="1" dirty="0" smtClean="0">
                <a:solidFill>
                  <a:srgbClr val="00FF00"/>
                </a:solidFill>
              </a:rPr>
              <a:t>Jn. 20:24-31</a:t>
            </a:r>
          </a:p>
          <a:p>
            <a:pPr lvl="1"/>
            <a:r>
              <a:rPr lang="en-US" sz="3200" dirty="0" smtClean="0">
                <a:solidFill>
                  <a:schemeClr val="bg1"/>
                </a:solidFill>
              </a:rPr>
              <a:t>The disciples have seen the events of the crucifixion.</a:t>
            </a:r>
          </a:p>
          <a:p>
            <a:pPr lvl="1"/>
            <a:r>
              <a:rPr lang="en-US" sz="3200" dirty="0" smtClean="0">
                <a:solidFill>
                  <a:schemeClr val="bg1"/>
                </a:solidFill>
              </a:rPr>
              <a:t>3 days later they hear news of Jesus’ resurrection.</a:t>
            </a:r>
          </a:p>
          <a:p>
            <a:pPr lvl="2"/>
            <a:r>
              <a:rPr lang="en-US" sz="2800" dirty="0" smtClean="0">
                <a:solidFill>
                  <a:schemeClr val="bg1"/>
                </a:solidFill>
              </a:rPr>
              <a:t>The women see the empty tomb and the angels.</a:t>
            </a:r>
          </a:p>
          <a:p>
            <a:pPr lvl="2"/>
            <a:r>
              <a:rPr lang="en-US" sz="2800" dirty="0" smtClean="0">
                <a:solidFill>
                  <a:schemeClr val="bg1"/>
                </a:solidFill>
              </a:rPr>
              <a:t>Peter and John see the tomb and burial clothes.</a:t>
            </a:r>
          </a:p>
          <a:p>
            <a:pPr lvl="2"/>
            <a:r>
              <a:rPr lang="en-US" sz="2800" dirty="0" smtClean="0">
                <a:solidFill>
                  <a:schemeClr val="bg1"/>
                </a:solidFill>
              </a:rPr>
              <a:t>That evening Jesus appears to the disciples.</a:t>
            </a:r>
          </a:p>
          <a:p>
            <a:pPr lvl="2"/>
            <a:r>
              <a:rPr lang="en-US" sz="2800" dirty="0" smtClean="0">
                <a:solidFill>
                  <a:schemeClr val="bg1"/>
                </a:solidFill>
              </a:rPr>
              <a:t>Except Thomas is not there.</a:t>
            </a:r>
            <a:endParaRPr lang="en-US" sz="2800" dirty="0">
              <a:solidFill>
                <a:schemeClr val="bg1"/>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775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Thomas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pPr lvl="0"/>
            <a:r>
              <a:rPr lang="en-US" sz="3600" dirty="0" smtClean="0">
                <a:solidFill>
                  <a:srgbClr val="F68426"/>
                </a:solidFill>
              </a:rPr>
              <a:t>Doubter.</a:t>
            </a:r>
            <a:r>
              <a:rPr lang="en-US" sz="3600" i="1" dirty="0">
                <a:solidFill>
                  <a:srgbClr val="00FF00"/>
                </a:solidFill>
              </a:rPr>
              <a:t> Jn. 20:24-31</a:t>
            </a:r>
          </a:p>
          <a:p>
            <a:pPr lvl="1"/>
            <a:r>
              <a:rPr lang="en-US" sz="3200" dirty="0" smtClean="0">
                <a:solidFill>
                  <a:schemeClr val="bg1"/>
                </a:solidFill>
              </a:rPr>
              <a:t>Thomas doesn’t just doubt but won’t believe Jesus has risen.</a:t>
            </a:r>
          </a:p>
          <a:p>
            <a:pPr lvl="1"/>
            <a:r>
              <a:rPr lang="en-US" sz="3200" dirty="0" smtClean="0">
                <a:solidFill>
                  <a:schemeClr val="bg1"/>
                </a:solidFill>
              </a:rPr>
              <a:t>Why did John include this?  </a:t>
            </a:r>
            <a:r>
              <a:rPr lang="en-US" sz="3200" i="1" dirty="0" smtClean="0">
                <a:solidFill>
                  <a:srgbClr val="00FF00"/>
                </a:solidFill>
              </a:rPr>
              <a:t>v30</a:t>
            </a:r>
          </a:p>
          <a:p>
            <a:pPr lvl="2"/>
            <a:r>
              <a:rPr lang="en-US" sz="2800" dirty="0" smtClean="0">
                <a:solidFill>
                  <a:srgbClr val="FFFF00"/>
                </a:solidFill>
              </a:rPr>
              <a:t>This </a:t>
            </a:r>
            <a:r>
              <a:rPr lang="en-US" sz="2800" dirty="0" smtClean="0">
                <a:solidFill>
                  <a:srgbClr val="FFFF00"/>
                </a:solidFill>
              </a:rPr>
              <a:t>event is the greatest declaration of who Jesus is by a man.</a:t>
            </a:r>
            <a:endParaRPr lang="en-US" sz="2800" dirty="0">
              <a:solidFill>
                <a:srgbClr val="FFFF00"/>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576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Thomas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pPr lvl="0"/>
            <a:r>
              <a:rPr lang="en-US" sz="3600" dirty="0" smtClean="0">
                <a:solidFill>
                  <a:srgbClr val="F68426"/>
                </a:solidFill>
              </a:rPr>
              <a:t>Believer.</a:t>
            </a:r>
            <a:r>
              <a:rPr lang="en-US" sz="3600" i="1" dirty="0" smtClean="0">
                <a:solidFill>
                  <a:srgbClr val="F68426"/>
                </a:solidFill>
              </a:rPr>
              <a:t> </a:t>
            </a:r>
            <a:r>
              <a:rPr lang="en-US" sz="3600" i="1" dirty="0">
                <a:solidFill>
                  <a:srgbClr val="00FF00"/>
                </a:solidFill>
              </a:rPr>
              <a:t>Jn. 20:24-31</a:t>
            </a:r>
          </a:p>
          <a:p>
            <a:pPr lvl="1"/>
            <a:r>
              <a:rPr lang="en-US" sz="3200" dirty="0" smtClean="0">
                <a:solidFill>
                  <a:schemeClr val="bg1"/>
                </a:solidFill>
              </a:rPr>
              <a:t>Jesus appears again to the disciples 1 week later.</a:t>
            </a:r>
          </a:p>
          <a:p>
            <a:pPr lvl="1"/>
            <a:r>
              <a:rPr lang="en-US" sz="3200" dirty="0" smtClean="0">
                <a:solidFill>
                  <a:schemeClr val="bg1"/>
                </a:solidFill>
              </a:rPr>
              <a:t>Jesus rebukes Thomas.</a:t>
            </a:r>
          </a:p>
          <a:p>
            <a:pPr lvl="2"/>
            <a:r>
              <a:rPr lang="en-US" sz="2800" dirty="0" smtClean="0">
                <a:solidFill>
                  <a:schemeClr val="bg1"/>
                </a:solidFill>
              </a:rPr>
              <a:t>You didn’t need to see to believe.</a:t>
            </a:r>
          </a:p>
          <a:p>
            <a:pPr lvl="2"/>
            <a:r>
              <a:rPr lang="en-US" sz="2800" dirty="0" smtClean="0">
                <a:solidFill>
                  <a:schemeClr val="bg1"/>
                </a:solidFill>
              </a:rPr>
              <a:t>As an apostle Thomas needed to see Jesus alive.</a:t>
            </a:r>
          </a:p>
          <a:p>
            <a:pPr lvl="1"/>
            <a:r>
              <a:rPr lang="en-US" sz="3200" dirty="0" smtClean="0">
                <a:solidFill>
                  <a:srgbClr val="FFFF00"/>
                </a:solidFill>
              </a:rPr>
              <a:t>My Lord and My God</a:t>
            </a:r>
            <a:r>
              <a:rPr lang="en-US" sz="3200" dirty="0" smtClean="0">
                <a:solidFill>
                  <a:schemeClr val="bg1"/>
                </a:solidFill>
              </a:rPr>
              <a:t>.</a:t>
            </a:r>
            <a:endParaRPr lang="en-US" sz="3200" dirty="0">
              <a:solidFill>
                <a:schemeClr val="bg1"/>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061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Faith builders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FFF00"/>
                </a:solidFill>
              </a:rPr>
              <a:t>Listen to the eyewitnesses.</a:t>
            </a:r>
          </a:p>
          <a:p>
            <a:pPr lvl="1"/>
            <a:r>
              <a:rPr lang="en-US" sz="3200" dirty="0" smtClean="0">
                <a:solidFill>
                  <a:schemeClr val="bg1"/>
                </a:solidFill>
              </a:rPr>
              <a:t>Jesus rebukes Thomas for not listening to the disciples.</a:t>
            </a:r>
          </a:p>
          <a:p>
            <a:pPr lvl="1"/>
            <a:r>
              <a:rPr lang="en-US" sz="3200" dirty="0" smtClean="0">
                <a:solidFill>
                  <a:schemeClr val="bg1"/>
                </a:solidFill>
              </a:rPr>
              <a:t>We have the apostles’ eyewitness accounts to believe.</a:t>
            </a:r>
            <a:endParaRPr lang="en-US" sz="3200" dirty="0">
              <a:solidFill>
                <a:srgbClr val="00FF00"/>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09600" y="3352800"/>
            <a:ext cx="8001000" cy="33528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latin typeface="Times New Roman" panose="02020603050405020304" pitchFamily="18" charset="0"/>
                <a:cs typeface="Times New Roman" panose="02020603050405020304" pitchFamily="18" charset="0"/>
              </a:rPr>
              <a:t>1Jn.1:1-3 </a:t>
            </a:r>
            <a:r>
              <a:rPr lang="en-US" sz="2400" b="1" i="1" dirty="0">
                <a:solidFill>
                  <a:schemeClr val="tx1"/>
                </a:solidFill>
                <a:latin typeface="Times New Roman" panose="02020603050405020304" pitchFamily="18" charset="0"/>
                <a:cs typeface="Times New Roman" panose="02020603050405020304" pitchFamily="18" charset="0"/>
              </a:rPr>
              <a:t>ESV  </a:t>
            </a:r>
            <a:r>
              <a:rPr lang="en-US" sz="2400" dirty="0">
                <a:solidFill>
                  <a:schemeClr val="tx1"/>
                </a:solidFill>
                <a:latin typeface="Times New Roman" panose="02020603050405020304" pitchFamily="18" charset="0"/>
                <a:cs typeface="Times New Roman" panose="02020603050405020304" pitchFamily="18" charset="0"/>
              </a:rPr>
              <a:t>“That which was from the beginning, which we have heard, which we have seen with our eyes, which we looked upon and have touched with our hands, concerning the word of life--  (2)  the life was made manifest, and we have seen it, and testify to it and proclaim to you the eternal life, which was with the Father and was made manifest to us--  (3)  that which we have seen and heard we proclaim also to you, so that you too may have fellowship with us; and indeed our fellowship is with the Father and with his Son Jesus Christ.”</a:t>
            </a:r>
          </a:p>
        </p:txBody>
      </p:sp>
    </p:spTree>
    <p:extLst>
      <p:ext uri="{BB962C8B-B14F-4D97-AF65-F5344CB8AC3E}">
        <p14:creationId xmlns:p14="http://schemas.microsoft.com/office/powerpoint/2010/main" val="4065475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7"/>
            <a:ext cx="8229600" cy="1143000"/>
          </a:xfrm>
        </p:spPr>
        <p:txBody>
          <a:bodyPr>
            <a:normAutofit/>
          </a:bodyPr>
          <a:lstStyle/>
          <a:p>
            <a:pPr algn="l"/>
            <a:r>
              <a:rPr lang="en-US" sz="5400" cap="all" dirty="0" smtClean="0">
                <a:solidFill>
                  <a:srgbClr val="4F96FF"/>
                </a:solidFill>
              </a:rPr>
              <a:t>Faith builders</a:t>
            </a:r>
            <a:endParaRPr lang="en-US" sz="5400" cap="all" dirty="0">
              <a:solidFill>
                <a:srgbClr val="4F96FF"/>
              </a:solidFill>
            </a:endParaRPr>
          </a:p>
        </p:txBody>
      </p:sp>
      <p:sp>
        <p:nvSpPr>
          <p:cNvPr id="3" name="Content Placeholder 2"/>
          <p:cNvSpPr>
            <a:spLocks noGrp="1"/>
          </p:cNvSpPr>
          <p:nvPr>
            <p:ph idx="1"/>
          </p:nvPr>
        </p:nvSpPr>
        <p:spPr>
          <a:xfrm>
            <a:off x="457200" y="1143000"/>
            <a:ext cx="8229600" cy="5486400"/>
          </a:xfrm>
        </p:spPr>
        <p:txBody>
          <a:bodyPr>
            <a:normAutofit/>
          </a:bodyPr>
          <a:lstStyle/>
          <a:p>
            <a:r>
              <a:rPr lang="en-US" sz="3600" dirty="0" smtClean="0">
                <a:solidFill>
                  <a:srgbClr val="FFFF00"/>
                </a:solidFill>
              </a:rPr>
              <a:t>Jesus is seeking you.</a:t>
            </a:r>
          </a:p>
          <a:p>
            <a:pPr lvl="1"/>
            <a:r>
              <a:rPr lang="en-US" sz="3200" dirty="0" smtClean="0">
                <a:solidFill>
                  <a:schemeClr val="bg1"/>
                </a:solidFill>
              </a:rPr>
              <a:t>Jesus addressed Thomas with his own words.</a:t>
            </a:r>
          </a:p>
          <a:p>
            <a:pPr lvl="2"/>
            <a:r>
              <a:rPr lang="en-US" sz="2800" dirty="0" smtClean="0">
                <a:solidFill>
                  <a:schemeClr val="bg1"/>
                </a:solidFill>
              </a:rPr>
              <a:t>Jesus was listening to what Thomas had said.</a:t>
            </a:r>
          </a:p>
          <a:p>
            <a:pPr lvl="2"/>
            <a:r>
              <a:rPr lang="en-US" sz="2800" dirty="0" smtClean="0">
                <a:solidFill>
                  <a:schemeClr val="bg1"/>
                </a:solidFill>
              </a:rPr>
              <a:t>He knew all of his fears and doubts and met Thomas where he was.</a:t>
            </a:r>
          </a:p>
          <a:p>
            <a:pPr lvl="1"/>
            <a:r>
              <a:rPr lang="en-US" sz="3200" dirty="0" smtClean="0">
                <a:solidFill>
                  <a:schemeClr val="bg1"/>
                </a:solidFill>
              </a:rPr>
              <a:t>Jesus knows us and loves us.</a:t>
            </a:r>
          </a:p>
          <a:p>
            <a:pPr lvl="2"/>
            <a:r>
              <a:rPr lang="en-US" sz="2800" dirty="0" smtClean="0">
                <a:solidFill>
                  <a:schemeClr val="bg1"/>
                </a:solidFill>
              </a:rPr>
              <a:t>He knows what you hide from everyone and still loves you.</a:t>
            </a:r>
            <a:endParaRPr lang="en-US" sz="2800" dirty="0">
              <a:solidFill>
                <a:srgbClr val="00FF00"/>
              </a:solidFill>
            </a:endParaRPr>
          </a:p>
        </p:txBody>
      </p:sp>
      <p:pic>
        <p:nvPicPr>
          <p:cNvPr id="4" name="Picture 4" descr="http://readthearc.com/wp-content/uploads/2017/04/ARC-featured-imag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7264" y="13857"/>
            <a:ext cx="2396735" cy="143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782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613</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Thomas</vt:lpstr>
      <vt:lpstr>Thomas</vt:lpstr>
      <vt:lpstr>Thomas</vt:lpstr>
      <vt:lpstr>Thomas</vt:lpstr>
      <vt:lpstr>Faith builders</vt:lpstr>
      <vt:lpstr>Faith builders</vt:lpstr>
      <vt:lpstr>Faith builders</vt:lpstr>
      <vt:lpstr>Faith builders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Believing Thomas</dc:title>
  <dc:creator>Carla Jones</dc:creator>
  <cp:lastModifiedBy>Jones</cp:lastModifiedBy>
  <cp:revision>14</cp:revision>
  <dcterms:created xsi:type="dcterms:W3CDTF">2019-06-08T22:33:03Z</dcterms:created>
  <dcterms:modified xsi:type="dcterms:W3CDTF">2019-06-09T11:53:42Z</dcterms:modified>
</cp:coreProperties>
</file>