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 id="261" r:id="rId5"/>
    <p:sldId id="262" r:id="rId6"/>
    <p:sldId id="263" r:id="rId7"/>
    <p:sldId id="264" r:id="rId8"/>
    <p:sldId id="265" r:id="rId9"/>
    <p:sldId id="26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FFFF99"/>
    <a:srgbClr val="90CCAD"/>
    <a:srgbClr val="00CC99"/>
    <a:srgbClr val="D1FF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828"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E7B846-1F12-46B6-A1CE-86D0B82C4A87}"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0A6168-8B30-4D69-BD8B-40D0B497B829}" type="slidenum">
              <a:rPr lang="en-US" smtClean="0"/>
              <a:t>‹#›</a:t>
            </a:fld>
            <a:endParaRPr lang="en-US"/>
          </a:p>
        </p:txBody>
      </p:sp>
    </p:spTree>
    <p:extLst>
      <p:ext uri="{BB962C8B-B14F-4D97-AF65-F5344CB8AC3E}">
        <p14:creationId xmlns:p14="http://schemas.microsoft.com/office/powerpoint/2010/main" val="1062622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E7B846-1F12-46B6-A1CE-86D0B82C4A87}"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0A6168-8B30-4D69-BD8B-40D0B497B829}" type="slidenum">
              <a:rPr lang="en-US" smtClean="0"/>
              <a:t>‹#›</a:t>
            </a:fld>
            <a:endParaRPr lang="en-US"/>
          </a:p>
        </p:txBody>
      </p:sp>
    </p:spTree>
    <p:extLst>
      <p:ext uri="{BB962C8B-B14F-4D97-AF65-F5344CB8AC3E}">
        <p14:creationId xmlns:p14="http://schemas.microsoft.com/office/powerpoint/2010/main" val="939112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E7B846-1F12-46B6-A1CE-86D0B82C4A87}"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0A6168-8B30-4D69-BD8B-40D0B497B829}" type="slidenum">
              <a:rPr lang="en-US" smtClean="0"/>
              <a:t>‹#›</a:t>
            </a:fld>
            <a:endParaRPr lang="en-US"/>
          </a:p>
        </p:txBody>
      </p:sp>
    </p:spTree>
    <p:extLst>
      <p:ext uri="{BB962C8B-B14F-4D97-AF65-F5344CB8AC3E}">
        <p14:creationId xmlns:p14="http://schemas.microsoft.com/office/powerpoint/2010/main" val="3007315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E7B846-1F12-46B6-A1CE-86D0B82C4A87}"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0A6168-8B30-4D69-BD8B-40D0B497B829}" type="slidenum">
              <a:rPr lang="en-US" smtClean="0"/>
              <a:t>‹#›</a:t>
            </a:fld>
            <a:endParaRPr lang="en-US"/>
          </a:p>
        </p:txBody>
      </p:sp>
    </p:spTree>
    <p:extLst>
      <p:ext uri="{BB962C8B-B14F-4D97-AF65-F5344CB8AC3E}">
        <p14:creationId xmlns:p14="http://schemas.microsoft.com/office/powerpoint/2010/main" val="97540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E7B846-1F12-46B6-A1CE-86D0B82C4A87}"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0A6168-8B30-4D69-BD8B-40D0B497B829}" type="slidenum">
              <a:rPr lang="en-US" smtClean="0"/>
              <a:t>‹#›</a:t>
            </a:fld>
            <a:endParaRPr lang="en-US"/>
          </a:p>
        </p:txBody>
      </p:sp>
    </p:spTree>
    <p:extLst>
      <p:ext uri="{BB962C8B-B14F-4D97-AF65-F5344CB8AC3E}">
        <p14:creationId xmlns:p14="http://schemas.microsoft.com/office/powerpoint/2010/main" val="2072743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E7B846-1F12-46B6-A1CE-86D0B82C4A87}"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0A6168-8B30-4D69-BD8B-40D0B497B829}" type="slidenum">
              <a:rPr lang="en-US" smtClean="0"/>
              <a:t>‹#›</a:t>
            </a:fld>
            <a:endParaRPr lang="en-US"/>
          </a:p>
        </p:txBody>
      </p:sp>
    </p:spTree>
    <p:extLst>
      <p:ext uri="{BB962C8B-B14F-4D97-AF65-F5344CB8AC3E}">
        <p14:creationId xmlns:p14="http://schemas.microsoft.com/office/powerpoint/2010/main" val="689938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E7B846-1F12-46B6-A1CE-86D0B82C4A87}" type="datetimeFigureOut">
              <a:rPr lang="en-US" smtClean="0"/>
              <a:t>6/1/2019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0A6168-8B30-4D69-BD8B-40D0B497B829}" type="slidenum">
              <a:rPr lang="en-US" smtClean="0"/>
              <a:t>‹#›</a:t>
            </a:fld>
            <a:endParaRPr lang="en-US"/>
          </a:p>
        </p:txBody>
      </p:sp>
    </p:spTree>
    <p:extLst>
      <p:ext uri="{BB962C8B-B14F-4D97-AF65-F5344CB8AC3E}">
        <p14:creationId xmlns:p14="http://schemas.microsoft.com/office/powerpoint/2010/main" val="862635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E7B846-1F12-46B6-A1CE-86D0B82C4A87}" type="datetimeFigureOut">
              <a:rPr lang="en-US" smtClean="0"/>
              <a:t>6/1/2019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0A6168-8B30-4D69-BD8B-40D0B497B829}" type="slidenum">
              <a:rPr lang="en-US" smtClean="0"/>
              <a:t>‹#›</a:t>
            </a:fld>
            <a:endParaRPr lang="en-US"/>
          </a:p>
        </p:txBody>
      </p:sp>
    </p:spTree>
    <p:extLst>
      <p:ext uri="{BB962C8B-B14F-4D97-AF65-F5344CB8AC3E}">
        <p14:creationId xmlns:p14="http://schemas.microsoft.com/office/powerpoint/2010/main" val="1278119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E7B846-1F12-46B6-A1CE-86D0B82C4A87}" type="datetimeFigureOut">
              <a:rPr lang="en-US" smtClean="0"/>
              <a:t>6/1/2019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0A6168-8B30-4D69-BD8B-40D0B497B829}" type="slidenum">
              <a:rPr lang="en-US" smtClean="0"/>
              <a:t>‹#›</a:t>
            </a:fld>
            <a:endParaRPr lang="en-US"/>
          </a:p>
        </p:txBody>
      </p:sp>
    </p:spTree>
    <p:extLst>
      <p:ext uri="{BB962C8B-B14F-4D97-AF65-F5344CB8AC3E}">
        <p14:creationId xmlns:p14="http://schemas.microsoft.com/office/powerpoint/2010/main" val="3340565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E7B846-1F12-46B6-A1CE-86D0B82C4A87}"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0A6168-8B30-4D69-BD8B-40D0B497B829}" type="slidenum">
              <a:rPr lang="en-US" smtClean="0"/>
              <a:t>‹#›</a:t>
            </a:fld>
            <a:endParaRPr lang="en-US"/>
          </a:p>
        </p:txBody>
      </p:sp>
    </p:spTree>
    <p:extLst>
      <p:ext uri="{BB962C8B-B14F-4D97-AF65-F5344CB8AC3E}">
        <p14:creationId xmlns:p14="http://schemas.microsoft.com/office/powerpoint/2010/main" val="920475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E7B846-1F12-46B6-A1CE-86D0B82C4A87}"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0A6168-8B30-4D69-BD8B-40D0B497B829}" type="slidenum">
              <a:rPr lang="en-US" smtClean="0"/>
              <a:t>‹#›</a:t>
            </a:fld>
            <a:endParaRPr lang="en-US"/>
          </a:p>
        </p:txBody>
      </p:sp>
    </p:spTree>
    <p:extLst>
      <p:ext uri="{BB962C8B-B14F-4D97-AF65-F5344CB8AC3E}">
        <p14:creationId xmlns:p14="http://schemas.microsoft.com/office/powerpoint/2010/main" val="2750119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E7B846-1F12-46B6-A1CE-86D0B82C4A87}" type="datetimeFigureOut">
              <a:rPr lang="en-US" smtClean="0"/>
              <a:t>6/1/2019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0A6168-8B30-4D69-BD8B-40D0B497B829}" type="slidenum">
              <a:rPr lang="en-US" smtClean="0"/>
              <a:t>‹#›</a:t>
            </a:fld>
            <a:endParaRPr lang="en-US"/>
          </a:p>
        </p:txBody>
      </p:sp>
    </p:spTree>
    <p:extLst>
      <p:ext uri="{BB962C8B-B14F-4D97-AF65-F5344CB8AC3E}">
        <p14:creationId xmlns:p14="http://schemas.microsoft.com/office/powerpoint/2010/main" val="1979197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4.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2052" name="Picture 4" descr="https://i.pinimg.com/originals/b2/ea/20/b2ea2042fb81893af6b9f8eb6ba2c2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7" y="68580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0" y="4495800"/>
            <a:ext cx="5181600" cy="646331"/>
          </a:xfrm>
          <a:prstGeom prst="rect">
            <a:avLst/>
          </a:prstGeom>
          <a:noFill/>
        </p:spPr>
        <p:txBody>
          <a:bodyPr wrap="square" rtlCol="0">
            <a:spAutoFit/>
          </a:bodyPr>
          <a:lstStyle/>
          <a:p>
            <a:r>
              <a:rPr lang="en-US" sz="3600" dirty="0" smtClean="0">
                <a:solidFill>
                  <a:schemeClr val="bg1"/>
                </a:solidFill>
                <a:effectLst>
                  <a:outerShdw blurRad="38100" dist="38100" dir="2700000" algn="tl">
                    <a:srgbClr val="000000">
                      <a:alpha val="43137"/>
                    </a:srgbClr>
                  </a:outerShdw>
                </a:effectLst>
              </a:rPr>
              <a:t>THE CHALLENGE TO OBEY</a:t>
            </a:r>
            <a:endParaRPr lang="en-US"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616885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19100" y="0"/>
            <a:ext cx="8229600" cy="1143000"/>
          </a:xfrm>
        </p:spPr>
        <p:txBody>
          <a:bodyPr>
            <a:normAutofit/>
          </a:bodyPr>
          <a:lstStyle/>
          <a:p>
            <a:r>
              <a:rPr lang="en-US" sz="4800" cap="all" dirty="0" smtClean="0">
                <a:solidFill>
                  <a:srgbClr val="FFFF99"/>
                </a:solidFill>
                <a:effectLst>
                  <a:outerShdw blurRad="38100" dist="38100" dir="2700000" algn="tl">
                    <a:srgbClr val="000000">
                      <a:alpha val="66000"/>
                    </a:srgbClr>
                  </a:outerShdw>
                </a:effectLst>
                <a:latin typeface="Times New Roman" panose="02020603050405020304" pitchFamily="18" charset="0"/>
                <a:cs typeface="Times New Roman" panose="02020603050405020304" pitchFamily="18" charset="0"/>
              </a:rPr>
              <a:t>Jonah on the run</a:t>
            </a:r>
            <a:endParaRPr lang="en-US" sz="4800" cap="all" dirty="0">
              <a:solidFill>
                <a:srgbClr val="FFFF99"/>
              </a:solidFill>
              <a:effectLst>
                <a:outerShdw blurRad="38100" dist="38100" dir="2700000" algn="tl">
                  <a:srgbClr val="000000">
                    <a:alpha val="66000"/>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45714" y="1066800"/>
            <a:ext cx="8569686" cy="5059363"/>
          </a:xfrm>
        </p:spPr>
        <p:txBody>
          <a:bodyPr>
            <a:normAutofit/>
          </a:bodyPr>
          <a:lstStyle/>
          <a:p>
            <a:r>
              <a:rPr lang="en-US" sz="3600" dirty="0" smtClean="0">
                <a:solidFill>
                  <a:schemeClr val="bg1"/>
                </a:solidFill>
                <a:effectLst>
                  <a:outerShdw blurRad="38100" dist="38100" dir="2700000" algn="tl">
                    <a:srgbClr val="000000"/>
                  </a:outerShdw>
                </a:effectLst>
              </a:rPr>
              <a:t>Obedience from disobedience.  </a:t>
            </a:r>
            <a:r>
              <a:rPr lang="en-US" sz="3600" i="1" dirty="0" smtClean="0">
                <a:solidFill>
                  <a:srgbClr val="FFFF00"/>
                </a:solidFill>
                <a:effectLst>
                  <a:outerShdw blurRad="38100" dist="38100" dir="2700000" algn="tl">
                    <a:srgbClr val="000000"/>
                  </a:outerShdw>
                </a:effectLst>
              </a:rPr>
              <a:t>1:1-17</a:t>
            </a:r>
          </a:p>
          <a:p>
            <a:pPr lvl="1"/>
            <a:r>
              <a:rPr lang="en-US" sz="3200" dirty="0" smtClean="0">
                <a:solidFill>
                  <a:schemeClr val="bg1"/>
                </a:solidFill>
                <a:effectLst>
                  <a:outerShdw blurRad="38100" dist="38100" dir="2700000" algn="tl">
                    <a:srgbClr val="000000"/>
                  </a:outerShdw>
                </a:effectLst>
              </a:rPr>
              <a:t>Jonah flees from God’s presence.</a:t>
            </a:r>
          </a:p>
          <a:p>
            <a:pPr lvl="1"/>
            <a:r>
              <a:rPr lang="en-US" sz="3200" dirty="0" smtClean="0">
                <a:solidFill>
                  <a:schemeClr val="bg1"/>
                </a:solidFill>
                <a:effectLst>
                  <a:outerShdw blurRad="38100" dist="38100" dir="2700000" algn="tl">
                    <a:srgbClr val="000000"/>
                  </a:outerShdw>
                </a:effectLst>
              </a:rPr>
              <a:t>The storm makes the sailors afraid and they pray to their gods.</a:t>
            </a:r>
          </a:p>
          <a:p>
            <a:pPr lvl="1"/>
            <a:r>
              <a:rPr lang="en-US" sz="3200" dirty="0" smtClean="0">
                <a:solidFill>
                  <a:schemeClr val="bg1"/>
                </a:solidFill>
                <a:effectLst>
                  <a:outerShdw blurRad="38100" dist="38100" dir="2700000" algn="tl">
                    <a:srgbClr val="000000"/>
                  </a:outerShdw>
                </a:effectLst>
              </a:rPr>
              <a:t>Throw me into the sea.</a:t>
            </a:r>
          </a:p>
          <a:p>
            <a:pPr lvl="1"/>
            <a:r>
              <a:rPr lang="en-US" sz="3200" dirty="0" smtClean="0">
                <a:solidFill>
                  <a:schemeClr val="bg1"/>
                </a:solidFill>
                <a:effectLst>
                  <a:outerShdw blurRad="38100" dist="38100" dir="2700000" algn="tl">
                    <a:srgbClr val="000000"/>
                  </a:outerShdw>
                </a:effectLst>
              </a:rPr>
              <a:t>The sailors turn to God.</a:t>
            </a:r>
            <a:endParaRPr lang="en-US" sz="3200" dirty="0">
              <a:solidFill>
                <a:schemeClr val="bg1"/>
              </a:solidFill>
              <a:effectLst>
                <a:outerShdw blurRad="38100" dist="38100" dir="2700000" algn="tl">
                  <a:srgbClr val="000000"/>
                </a:outerShdw>
              </a:effectLst>
            </a:endParaRPr>
          </a:p>
        </p:txBody>
      </p:sp>
      <p:sp>
        <p:nvSpPr>
          <p:cNvPr id="6" name="Rectangle 5"/>
          <p:cNvSpPr/>
          <p:nvPr/>
        </p:nvSpPr>
        <p:spPr>
          <a:xfrm>
            <a:off x="-228600" y="6400800"/>
            <a:ext cx="9525000" cy="5334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143991" y="6096000"/>
            <a:ext cx="228600" cy="30912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20066" y="5951390"/>
            <a:ext cx="190500" cy="457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58116" y="5791200"/>
            <a:ext cx="361950" cy="6096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28600" y="6248400"/>
            <a:ext cx="234228" cy="1523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a:off x="866775" y="5614554"/>
            <a:ext cx="344632" cy="190500"/>
          </a:xfrm>
          <a:prstGeom prs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853477" y="5947927"/>
            <a:ext cx="190500" cy="457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491095" y="5795527"/>
            <a:ext cx="361950" cy="6096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57200" y="5943600"/>
            <a:ext cx="344632" cy="457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762" y="6324599"/>
            <a:ext cx="234228" cy="839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0" y="6454032"/>
            <a:ext cx="3429000" cy="369332"/>
          </a:xfrm>
          <a:prstGeom prst="rect">
            <a:avLst/>
          </a:prstGeom>
          <a:noFill/>
        </p:spPr>
        <p:txBody>
          <a:bodyPr wrap="square" rtlCol="0">
            <a:spAutoFit/>
          </a:bodyPr>
          <a:lstStyle/>
          <a:p>
            <a:r>
              <a:rPr lang="en-US" dirty="0" smtClean="0">
                <a:solidFill>
                  <a:srgbClr val="90CCAD"/>
                </a:solidFill>
                <a:effectLst>
                  <a:outerShdw blurRad="38100" dist="38100" dir="2700000" algn="tl">
                    <a:srgbClr val="000000">
                      <a:alpha val="43137"/>
                    </a:srgbClr>
                  </a:outerShdw>
                </a:effectLst>
              </a:rPr>
              <a:t>THE CHALLENGE TO OBEY</a:t>
            </a:r>
            <a:endParaRPr lang="en-US" dirty="0">
              <a:solidFill>
                <a:srgbClr val="90CCAD"/>
              </a:solidFill>
              <a:effectLst>
                <a:outerShdw blurRad="38100" dist="38100" dir="2700000" algn="tl">
                  <a:srgbClr val="000000">
                    <a:alpha val="43137"/>
                  </a:srgbClr>
                </a:outerShdw>
              </a:effectLst>
            </a:endParaRPr>
          </a:p>
        </p:txBody>
      </p:sp>
      <p:pic>
        <p:nvPicPr>
          <p:cNvPr id="3080" name="Picture 8" descr="https://i.pinimg.com/originals/b8/c9/21/b8c921a6fca4d7f370bb720ae27620c1.png"/>
          <p:cNvPicPr>
            <a:picLocks noChangeAspect="1" noChangeArrowheads="1"/>
          </p:cNvPicPr>
          <p:nvPr/>
        </p:nvPicPr>
        <p:blipFill rotWithShape="1">
          <a:blip r:embed="rId3" cstate="print">
            <a:duotone>
              <a:prstClr val="black"/>
              <a:srgbClr val="00CC99">
                <a:tint val="45000"/>
                <a:satMod val="400000"/>
              </a:srgb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67997" t="11012" b="56532"/>
          <a:stretch/>
        </p:blipFill>
        <p:spPr bwMode="auto">
          <a:xfrm>
            <a:off x="2441347" y="6382589"/>
            <a:ext cx="658435" cy="569822"/>
          </a:xfrm>
          <a:prstGeom prst="rect">
            <a:avLst/>
          </a:prstGeom>
          <a:noFill/>
          <a:extLst>
            <a:ext uri="{909E8E84-426E-40DD-AFC4-6F175D3DCCD1}">
              <a14:hiddenFill xmlns:a14="http://schemas.microsoft.com/office/drawing/2010/main">
                <a:solidFill>
                  <a:srgbClr val="FFFFFF"/>
                </a:solidFill>
              </a14:hiddenFill>
            </a:ext>
          </a:extLst>
        </p:spPr>
      </p:pic>
      <p:sp>
        <p:nvSpPr>
          <p:cNvPr id="19" name="Bevel 18"/>
          <p:cNvSpPr/>
          <p:nvPr/>
        </p:nvSpPr>
        <p:spPr>
          <a:xfrm>
            <a:off x="4267200" y="3124200"/>
            <a:ext cx="4648200" cy="1828800"/>
          </a:xfrm>
          <a:prstGeom prst="bevel">
            <a:avLst>
              <a:gd name="adj" fmla="val 2976"/>
            </a:avLst>
          </a:prstGeom>
          <a:solidFill>
            <a:srgbClr val="90CCAD">
              <a:alpha val="79000"/>
            </a:srgbClr>
          </a:solidFill>
          <a:ln w="12700">
            <a:solidFill>
              <a:srgbClr val="90CCAD"/>
            </a:solid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tx1"/>
                </a:solidFill>
                <a:latin typeface="Times New Roman" panose="02020603050405020304" pitchFamily="18" charset="0"/>
                <a:cs typeface="Times New Roman" panose="02020603050405020304" pitchFamily="18" charset="0"/>
              </a:rPr>
              <a:t>Jonah1:6</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"What do you mean, you sleeper? Arise, call out to your god! Perhaps the god will give a thought to us, that we may not perish."</a:t>
            </a: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18" name="Picture 2" descr="Image result for map of jonah's journe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633" y="2217140"/>
            <a:ext cx="8034733" cy="4613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757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8"/>
                                        </p:tgtEl>
                                      </p:cBhvr>
                                    </p:animEffect>
                                    <p:set>
                                      <p:cBhvr>
                                        <p:cTn id="26" dur="1" fill="hold">
                                          <p:stCondLst>
                                            <p:cond delay="499"/>
                                          </p:stCondLst>
                                        </p:cTn>
                                        <p:tgtEl>
                                          <p:spTgt spid="18"/>
                                        </p:tgtEl>
                                        <p:attrNameLst>
                                          <p:attrName>style.visibility</p:attrName>
                                        </p:attrNameLst>
                                      </p:cBhvr>
                                      <p:to>
                                        <p:strVal val="hidden"/>
                                      </p:to>
                                    </p:set>
                                  </p:childTnLst>
                                </p:cTn>
                              </p:par>
                              <p:par>
                                <p:cTn id="27" presetID="47" presetClass="entr" presetSubtype="0"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19"/>
                                        </p:tgtEl>
                                      </p:cBhvr>
                                    </p:animEffect>
                                    <p:set>
                                      <p:cBhvr>
                                        <p:cTn id="41" dur="1" fill="hold">
                                          <p:stCondLst>
                                            <p:cond delay="499"/>
                                          </p:stCondLst>
                                        </p:cTn>
                                        <p:tgtEl>
                                          <p:spTgt spid="19"/>
                                        </p:tgtEl>
                                        <p:attrNameLst>
                                          <p:attrName>style.visibility</p:attrName>
                                        </p:attrNameLst>
                                      </p:cBhvr>
                                      <p:to>
                                        <p:strVal val="hidden"/>
                                      </p:to>
                                    </p:set>
                                  </p:childTnLst>
                                </p:cTn>
                              </p:par>
                              <p:par>
                                <p:cTn id="42" presetID="47" presetClass="entr" presetSubtype="0" fill="hold" nodeType="with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Effect transition="in" filter="fade">
                                      <p:cBhvr>
                                        <p:cTn id="44" dur="1000"/>
                                        <p:tgtEl>
                                          <p:spTgt spid="3">
                                            <p:txEl>
                                              <p:pRg st="3" end="3"/>
                                            </p:txEl>
                                          </p:spTgt>
                                        </p:tgtEl>
                                      </p:cBhvr>
                                    </p:animEffect>
                                    <p:anim calcmode="lin" valueType="num">
                                      <p:cBhvr>
                                        <p:cTn id="4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Effect transition="in" filter="fade">
                                      <p:cBhvr>
                                        <p:cTn id="51" dur="1000"/>
                                        <p:tgtEl>
                                          <p:spTgt spid="3">
                                            <p:txEl>
                                              <p:pRg st="4" end="4"/>
                                            </p:txEl>
                                          </p:spTgt>
                                        </p:tgtEl>
                                      </p:cBhvr>
                                    </p:animEffect>
                                    <p:anim calcmode="lin" valueType="num">
                                      <p:cBhvr>
                                        <p:cTn id="5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19100" y="0"/>
            <a:ext cx="8229600" cy="1143000"/>
          </a:xfrm>
        </p:spPr>
        <p:txBody>
          <a:bodyPr>
            <a:normAutofit/>
          </a:bodyPr>
          <a:lstStyle/>
          <a:p>
            <a:r>
              <a:rPr lang="en-US" sz="4800" cap="all" dirty="0" smtClean="0">
                <a:solidFill>
                  <a:srgbClr val="FFFF99"/>
                </a:solidFill>
                <a:effectLst>
                  <a:outerShdw blurRad="38100" dist="38100" dir="2700000" algn="tl">
                    <a:srgbClr val="000000">
                      <a:alpha val="66000"/>
                    </a:srgbClr>
                  </a:outerShdw>
                </a:effectLst>
                <a:latin typeface="Times New Roman" panose="02020603050405020304" pitchFamily="18" charset="0"/>
                <a:cs typeface="Times New Roman" panose="02020603050405020304" pitchFamily="18" charset="0"/>
              </a:rPr>
              <a:t>Jonah on the run</a:t>
            </a:r>
            <a:endParaRPr lang="en-US" sz="4800" cap="all" dirty="0">
              <a:solidFill>
                <a:srgbClr val="FFFF99"/>
              </a:solidFill>
              <a:effectLst>
                <a:outerShdw blurRad="38100" dist="38100" dir="2700000" algn="tl">
                  <a:srgbClr val="000000">
                    <a:alpha val="66000"/>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45714" y="1066800"/>
            <a:ext cx="8569686" cy="5059363"/>
          </a:xfrm>
        </p:spPr>
        <p:txBody>
          <a:bodyPr>
            <a:normAutofit/>
          </a:bodyPr>
          <a:lstStyle/>
          <a:p>
            <a:r>
              <a:rPr lang="en-US" sz="3600" dirty="0" smtClean="0">
                <a:solidFill>
                  <a:schemeClr val="bg1"/>
                </a:solidFill>
                <a:effectLst>
                  <a:outerShdw blurRad="38100" dist="38100" dir="2700000" algn="tl">
                    <a:srgbClr val="000000"/>
                  </a:outerShdw>
                </a:effectLst>
              </a:rPr>
              <a:t>Forced obedience. </a:t>
            </a:r>
            <a:r>
              <a:rPr lang="en-US" sz="3600" i="1" dirty="0" smtClean="0">
                <a:solidFill>
                  <a:srgbClr val="FFFF00"/>
                </a:solidFill>
                <a:effectLst>
                  <a:outerShdw blurRad="38100" dist="38100" dir="2700000" algn="tl">
                    <a:srgbClr val="000000"/>
                  </a:outerShdw>
                </a:effectLst>
              </a:rPr>
              <a:t>2:1-10</a:t>
            </a:r>
          </a:p>
          <a:p>
            <a:pPr lvl="1"/>
            <a:r>
              <a:rPr lang="en-US" sz="3200" dirty="0" smtClean="0">
                <a:solidFill>
                  <a:schemeClr val="bg1"/>
                </a:solidFill>
                <a:effectLst>
                  <a:outerShdw blurRad="38100" dist="38100" dir="2700000" algn="tl">
                    <a:srgbClr val="000000"/>
                  </a:outerShdw>
                </a:effectLst>
              </a:rPr>
              <a:t>God puts Jonah in a fish.</a:t>
            </a:r>
          </a:p>
          <a:p>
            <a:pPr lvl="1"/>
            <a:r>
              <a:rPr lang="en-US" sz="3200" dirty="0" smtClean="0">
                <a:solidFill>
                  <a:schemeClr val="bg1"/>
                </a:solidFill>
                <a:effectLst>
                  <a:outerShdw blurRad="38100" dist="38100" dir="2700000" algn="tl">
                    <a:srgbClr val="000000"/>
                  </a:outerShdw>
                </a:effectLst>
              </a:rPr>
              <a:t>Jonah prays to God.</a:t>
            </a:r>
          </a:p>
          <a:p>
            <a:pPr lvl="2"/>
            <a:r>
              <a:rPr lang="en-US" sz="2800" dirty="0" smtClean="0">
                <a:solidFill>
                  <a:schemeClr val="bg1"/>
                </a:solidFill>
                <a:effectLst>
                  <a:outerShdw blurRad="38100" dist="38100" dir="2700000" algn="tl">
                    <a:srgbClr val="000000"/>
                  </a:outerShdw>
                </a:effectLst>
              </a:rPr>
              <a:t>No mention of repentance.</a:t>
            </a:r>
            <a:endParaRPr lang="en-US" sz="2800" dirty="0" smtClean="0">
              <a:solidFill>
                <a:schemeClr val="bg1"/>
              </a:solidFill>
              <a:effectLst>
                <a:outerShdw blurRad="38100" dist="38100" dir="2700000" algn="tl">
                  <a:srgbClr val="000000"/>
                </a:outerShdw>
              </a:effectLst>
            </a:endParaRPr>
          </a:p>
          <a:p>
            <a:pPr lvl="1"/>
            <a:r>
              <a:rPr lang="en-US" sz="3200" dirty="0" smtClean="0">
                <a:solidFill>
                  <a:schemeClr val="bg1"/>
                </a:solidFill>
                <a:effectLst>
                  <a:outerShdw blurRad="38100" dist="38100" dir="2700000" algn="tl">
                    <a:srgbClr val="000000"/>
                  </a:outerShdw>
                </a:effectLst>
              </a:rPr>
              <a:t>God saved Jonah.</a:t>
            </a:r>
          </a:p>
          <a:p>
            <a:pPr lvl="2"/>
            <a:r>
              <a:rPr lang="en-US" sz="2800" dirty="0" smtClean="0">
                <a:solidFill>
                  <a:schemeClr val="bg1"/>
                </a:solidFill>
                <a:effectLst>
                  <a:outerShdw blurRad="38100" dist="38100" dir="2700000" algn="tl">
                    <a:srgbClr val="000000"/>
                  </a:outerShdw>
                </a:effectLst>
              </a:rPr>
              <a:t>For 3 days and nights God is humbling Jonah and now he is fish vomit.</a:t>
            </a:r>
          </a:p>
          <a:p>
            <a:pPr lvl="2"/>
            <a:r>
              <a:rPr lang="en-US" sz="2800" dirty="0" smtClean="0">
                <a:solidFill>
                  <a:schemeClr val="bg1"/>
                </a:solidFill>
                <a:effectLst>
                  <a:outerShdw blurRad="38100" dist="38100" dir="2700000" algn="tl">
                    <a:srgbClr val="000000"/>
                  </a:outerShdw>
                </a:effectLst>
              </a:rPr>
              <a:t>God calls Jonah a 2</a:t>
            </a:r>
            <a:r>
              <a:rPr lang="en-US" sz="2800" baseline="30000" dirty="0" smtClean="0">
                <a:solidFill>
                  <a:schemeClr val="bg1"/>
                </a:solidFill>
                <a:effectLst>
                  <a:outerShdw blurRad="38100" dist="38100" dir="2700000" algn="tl">
                    <a:srgbClr val="000000"/>
                  </a:outerShdw>
                </a:effectLst>
              </a:rPr>
              <a:t>nd</a:t>
            </a:r>
            <a:r>
              <a:rPr lang="en-US" sz="2800" dirty="0" smtClean="0">
                <a:solidFill>
                  <a:schemeClr val="bg1"/>
                </a:solidFill>
                <a:effectLst>
                  <a:outerShdw blurRad="38100" dist="38100" dir="2700000" algn="tl">
                    <a:srgbClr val="000000"/>
                  </a:outerShdw>
                </a:effectLst>
              </a:rPr>
              <a:t> time.</a:t>
            </a:r>
            <a:endParaRPr lang="en-US" sz="2800" dirty="0">
              <a:solidFill>
                <a:schemeClr val="bg1"/>
              </a:solidFill>
              <a:effectLst>
                <a:outerShdw blurRad="38100" dist="38100" dir="2700000" algn="tl">
                  <a:srgbClr val="000000"/>
                </a:outerShdw>
              </a:effectLst>
            </a:endParaRPr>
          </a:p>
        </p:txBody>
      </p:sp>
      <p:sp>
        <p:nvSpPr>
          <p:cNvPr id="6" name="Rectangle 5"/>
          <p:cNvSpPr/>
          <p:nvPr/>
        </p:nvSpPr>
        <p:spPr>
          <a:xfrm>
            <a:off x="-228600" y="6400800"/>
            <a:ext cx="9525000" cy="5334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2143991" y="6096000"/>
            <a:ext cx="228600" cy="30912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220066" y="5951390"/>
            <a:ext cx="190500" cy="457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858116" y="5791200"/>
            <a:ext cx="361950" cy="6096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228600" y="6248400"/>
            <a:ext cx="234228" cy="1523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Isosceles Triangle 10"/>
          <p:cNvSpPr/>
          <p:nvPr/>
        </p:nvSpPr>
        <p:spPr>
          <a:xfrm>
            <a:off x="866775" y="5614554"/>
            <a:ext cx="344632" cy="190500"/>
          </a:xfrm>
          <a:prstGeom prs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1853477" y="5947927"/>
            <a:ext cx="190500" cy="457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1491095" y="5795527"/>
            <a:ext cx="361950" cy="6096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457200" y="5943600"/>
            <a:ext cx="344632" cy="457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4762" y="6324599"/>
            <a:ext cx="234228" cy="839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0" y="6454032"/>
            <a:ext cx="3429000" cy="369332"/>
          </a:xfrm>
          <a:prstGeom prst="rect">
            <a:avLst/>
          </a:prstGeom>
          <a:noFill/>
        </p:spPr>
        <p:txBody>
          <a:bodyPr wrap="square" rtlCol="0">
            <a:spAutoFit/>
          </a:bodyPr>
          <a:lstStyle/>
          <a:p>
            <a:r>
              <a:rPr lang="en-US" dirty="0" smtClean="0">
                <a:solidFill>
                  <a:srgbClr val="90CCAD"/>
                </a:solidFill>
                <a:effectLst>
                  <a:outerShdw blurRad="38100" dist="38100" dir="2700000" algn="tl">
                    <a:srgbClr val="000000">
                      <a:alpha val="43137"/>
                    </a:srgbClr>
                  </a:outerShdw>
                </a:effectLst>
              </a:rPr>
              <a:t>THE CHALLENGE TO OBEY</a:t>
            </a:r>
            <a:endParaRPr lang="en-US" dirty="0">
              <a:solidFill>
                <a:srgbClr val="90CCAD"/>
              </a:solidFill>
              <a:effectLst>
                <a:outerShdw blurRad="38100" dist="38100" dir="2700000" algn="tl">
                  <a:srgbClr val="000000">
                    <a:alpha val="43137"/>
                  </a:srgbClr>
                </a:outerShdw>
              </a:effectLst>
            </a:endParaRPr>
          </a:p>
        </p:txBody>
      </p:sp>
      <p:pic>
        <p:nvPicPr>
          <p:cNvPr id="3080" name="Picture 8" descr="https://i.pinimg.com/originals/b8/c9/21/b8c921a6fca4d7f370bb720ae27620c1.png"/>
          <p:cNvPicPr>
            <a:picLocks noChangeAspect="1" noChangeArrowheads="1"/>
          </p:cNvPicPr>
          <p:nvPr/>
        </p:nvPicPr>
        <p:blipFill rotWithShape="1">
          <a:blip r:embed="rId3" cstate="print">
            <a:duotone>
              <a:prstClr val="black"/>
              <a:srgbClr val="00CC99">
                <a:tint val="45000"/>
                <a:satMod val="400000"/>
              </a:srgb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67997" t="11012" b="56532"/>
          <a:stretch/>
        </p:blipFill>
        <p:spPr bwMode="auto">
          <a:xfrm>
            <a:off x="2441347" y="6382589"/>
            <a:ext cx="658435" cy="569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9003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19100" y="0"/>
            <a:ext cx="8229600" cy="1143000"/>
          </a:xfrm>
        </p:spPr>
        <p:txBody>
          <a:bodyPr>
            <a:normAutofit/>
          </a:bodyPr>
          <a:lstStyle/>
          <a:p>
            <a:r>
              <a:rPr lang="en-US" sz="4800" cap="all" dirty="0" smtClean="0">
                <a:solidFill>
                  <a:srgbClr val="FFFF99"/>
                </a:solidFill>
                <a:effectLst>
                  <a:outerShdw blurRad="38100" dist="38100" dir="2700000" algn="tl">
                    <a:srgbClr val="000000">
                      <a:alpha val="66000"/>
                    </a:srgbClr>
                  </a:outerShdw>
                </a:effectLst>
                <a:latin typeface="Times New Roman" panose="02020603050405020304" pitchFamily="18" charset="0"/>
                <a:cs typeface="Times New Roman" panose="02020603050405020304" pitchFamily="18" charset="0"/>
              </a:rPr>
              <a:t>A Contrast of hearts</a:t>
            </a:r>
            <a:endParaRPr lang="en-US" sz="4800" cap="all" dirty="0">
              <a:solidFill>
                <a:srgbClr val="FFFF99"/>
              </a:solidFill>
              <a:effectLst>
                <a:outerShdw blurRad="38100" dist="38100" dir="2700000" algn="tl">
                  <a:srgbClr val="000000">
                    <a:alpha val="66000"/>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45714" y="1066800"/>
            <a:ext cx="8569686" cy="5059363"/>
          </a:xfrm>
        </p:spPr>
        <p:txBody>
          <a:bodyPr>
            <a:normAutofit/>
          </a:bodyPr>
          <a:lstStyle/>
          <a:p>
            <a:r>
              <a:rPr lang="en-US" sz="3600" dirty="0" smtClean="0">
                <a:solidFill>
                  <a:schemeClr val="bg1"/>
                </a:solidFill>
                <a:effectLst>
                  <a:outerShdw blurRad="38100" dist="38100" dir="2700000" algn="tl">
                    <a:srgbClr val="000000"/>
                  </a:outerShdw>
                </a:effectLst>
              </a:rPr>
              <a:t>Willing repentance. </a:t>
            </a:r>
            <a:r>
              <a:rPr lang="en-US" sz="3600" i="1" dirty="0">
                <a:solidFill>
                  <a:srgbClr val="FFFF00"/>
                </a:solidFill>
                <a:effectLst>
                  <a:outerShdw blurRad="38100" dist="38100" dir="2700000" algn="tl">
                    <a:srgbClr val="000000"/>
                  </a:outerShdw>
                </a:effectLst>
              </a:rPr>
              <a:t>3</a:t>
            </a:r>
            <a:r>
              <a:rPr lang="en-US" sz="3600" i="1" dirty="0" smtClean="0">
                <a:solidFill>
                  <a:srgbClr val="FFFF00"/>
                </a:solidFill>
                <a:effectLst>
                  <a:outerShdw blurRad="38100" dist="38100" dir="2700000" algn="tl">
                    <a:srgbClr val="000000"/>
                  </a:outerShdw>
                </a:effectLst>
              </a:rPr>
              <a:t>:1-10</a:t>
            </a:r>
          </a:p>
          <a:p>
            <a:pPr lvl="1"/>
            <a:r>
              <a:rPr lang="en-US" sz="3200" dirty="0" smtClean="0">
                <a:solidFill>
                  <a:schemeClr val="bg1"/>
                </a:solidFill>
                <a:effectLst>
                  <a:outerShdw blurRad="38100" dist="38100" dir="2700000" algn="tl">
                    <a:srgbClr val="000000"/>
                  </a:outerShdw>
                </a:effectLst>
              </a:rPr>
              <a:t>Jonah’s message:  40 days until destruction.</a:t>
            </a:r>
          </a:p>
          <a:p>
            <a:pPr lvl="1"/>
            <a:r>
              <a:rPr lang="en-US" sz="3200" dirty="0" smtClean="0">
                <a:solidFill>
                  <a:schemeClr val="bg1"/>
                </a:solidFill>
                <a:effectLst>
                  <a:outerShdw blurRad="38100" dist="38100" dir="2700000" algn="tl">
                    <a:srgbClr val="000000"/>
                  </a:outerShdw>
                </a:effectLst>
              </a:rPr>
              <a:t>Nineveh reacts with repentance.</a:t>
            </a:r>
          </a:p>
          <a:p>
            <a:pPr lvl="1"/>
            <a:r>
              <a:rPr lang="en-US" sz="3200" dirty="0" smtClean="0">
                <a:solidFill>
                  <a:schemeClr val="bg1"/>
                </a:solidFill>
                <a:effectLst>
                  <a:outerShdw blurRad="38100" dist="38100" dir="2700000" algn="tl">
                    <a:srgbClr val="000000"/>
                  </a:outerShdw>
                </a:effectLst>
              </a:rPr>
              <a:t>The king’s reaction.</a:t>
            </a:r>
          </a:p>
          <a:p>
            <a:pPr lvl="2"/>
            <a:r>
              <a:rPr lang="en-US" sz="2800" dirty="0" smtClean="0">
                <a:solidFill>
                  <a:schemeClr val="bg1"/>
                </a:solidFill>
                <a:effectLst>
                  <a:outerShdw blurRad="38100" dist="38100" dir="2700000" algn="tl">
                    <a:srgbClr val="000000"/>
                  </a:outerShdw>
                </a:effectLst>
              </a:rPr>
              <a:t>Removes his robe</a:t>
            </a:r>
          </a:p>
          <a:p>
            <a:pPr lvl="2"/>
            <a:r>
              <a:rPr lang="en-US" sz="2800" dirty="0" smtClean="0">
                <a:solidFill>
                  <a:schemeClr val="bg1"/>
                </a:solidFill>
                <a:effectLst>
                  <a:outerShdw blurRad="38100" dist="38100" dir="2700000" algn="tl">
                    <a:srgbClr val="000000"/>
                  </a:outerShdw>
                </a:effectLst>
              </a:rPr>
              <a:t>Puts on sackcloth and sits in ashes</a:t>
            </a:r>
          </a:p>
          <a:p>
            <a:pPr lvl="2"/>
            <a:r>
              <a:rPr lang="en-US" sz="2800" dirty="0" smtClean="0">
                <a:solidFill>
                  <a:schemeClr val="bg1"/>
                </a:solidFill>
                <a:effectLst>
                  <a:outerShdw blurRad="38100" dist="38100" dir="2700000" algn="tl">
                    <a:srgbClr val="000000"/>
                  </a:outerShdw>
                </a:effectLst>
              </a:rPr>
              <a:t>Decrees a fast of all people and animals.</a:t>
            </a:r>
          </a:p>
          <a:p>
            <a:pPr lvl="1"/>
            <a:r>
              <a:rPr lang="en-US" sz="3200" dirty="0" smtClean="0">
                <a:solidFill>
                  <a:schemeClr val="bg1"/>
                </a:solidFill>
                <a:effectLst>
                  <a:outerShdw blurRad="38100" dist="38100" dir="2700000" algn="tl">
                    <a:srgbClr val="000000"/>
                  </a:outerShdw>
                </a:effectLst>
              </a:rPr>
              <a:t>Their hearts were willing to turn towards God.</a:t>
            </a:r>
            <a:endParaRPr lang="en-US" sz="3200" dirty="0">
              <a:solidFill>
                <a:schemeClr val="bg1"/>
              </a:solidFill>
              <a:effectLst>
                <a:outerShdw blurRad="38100" dist="38100" dir="2700000" algn="tl">
                  <a:srgbClr val="000000"/>
                </a:outerShdw>
              </a:effectLst>
            </a:endParaRPr>
          </a:p>
        </p:txBody>
      </p:sp>
      <p:sp>
        <p:nvSpPr>
          <p:cNvPr id="6" name="Rectangle 5"/>
          <p:cNvSpPr/>
          <p:nvPr/>
        </p:nvSpPr>
        <p:spPr>
          <a:xfrm>
            <a:off x="-228600" y="6400800"/>
            <a:ext cx="9525000" cy="5334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2143991" y="6096000"/>
            <a:ext cx="228600" cy="30912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220066" y="5951390"/>
            <a:ext cx="190500" cy="457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858116" y="5791200"/>
            <a:ext cx="361950" cy="6096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228600" y="6248400"/>
            <a:ext cx="234228" cy="1523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Isosceles Triangle 10"/>
          <p:cNvSpPr/>
          <p:nvPr/>
        </p:nvSpPr>
        <p:spPr>
          <a:xfrm>
            <a:off x="866775" y="5614554"/>
            <a:ext cx="344632" cy="190500"/>
          </a:xfrm>
          <a:prstGeom prs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1853477" y="5947927"/>
            <a:ext cx="190500" cy="457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1491095" y="5795527"/>
            <a:ext cx="361950" cy="6096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457200" y="5943600"/>
            <a:ext cx="344632" cy="457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4762" y="6324599"/>
            <a:ext cx="234228" cy="839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0" y="6454032"/>
            <a:ext cx="3429000" cy="369332"/>
          </a:xfrm>
          <a:prstGeom prst="rect">
            <a:avLst/>
          </a:prstGeom>
          <a:noFill/>
        </p:spPr>
        <p:txBody>
          <a:bodyPr wrap="square" rtlCol="0">
            <a:spAutoFit/>
          </a:bodyPr>
          <a:lstStyle/>
          <a:p>
            <a:r>
              <a:rPr lang="en-US" dirty="0" smtClean="0">
                <a:solidFill>
                  <a:srgbClr val="90CCAD"/>
                </a:solidFill>
                <a:effectLst>
                  <a:outerShdw blurRad="38100" dist="38100" dir="2700000" algn="tl">
                    <a:srgbClr val="000000">
                      <a:alpha val="43137"/>
                    </a:srgbClr>
                  </a:outerShdw>
                </a:effectLst>
              </a:rPr>
              <a:t>THE CHALLENGE TO OBEY</a:t>
            </a:r>
            <a:endParaRPr lang="en-US" dirty="0">
              <a:solidFill>
                <a:srgbClr val="90CCAD"/>
              </a:solidFill>
              <a:effectLst>
                <a:outerShdw blurRad="38100" dist="38100" dir="2700000" algn="tl">
                  <a:srgbClr val="000000">
                    <a:alpha val="43137"/>
                  </a:srgbClr>
                </a:outerShdw>
              </a:effectLst>
            </a:endParaRPr>
          </a:p>
        </p:txBody>
      </p:sp>
      <p:pic>
        <p:nvPicPr>
          <p:cNvPr id="3080" name="Picture 8" descr="https://i.pinimg.com/originals/b8/c9/21/b8c921a6fca4d7f370bb720ae27620c1.png"/>
          <p:cNvPicPr>
            <a:picLocks noChangeAspect="1" noChangeArrowheads="1"/>
          </p:cNvPicPr>
          <p:nvPr/>
        </p:nvPicPr>
        <p:blipFill rotWithShape="1">
          <a:blip r:embed="rId3" cstate="print">
            <a:duotone>
              <a:prstClr val="black"/>
              <a:srgbClr val="00CC99">
                <a:tint val="45000"/>
                <a:satMod val="400000"/>
              </a:srgb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67997" t="11012" b="56532"/>
          <a:stretch/>
        </p:blipFill>
        <p:spPr bwMode="auto">
          <a:xfrm>
            <a:off x="2441347" y="6382589"/>
            <a:ext cx="658435" cy="569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2862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19100" y="0"/>
            <a:ext cx="8229600" cy="1143000"/>
          </a:xfrm>
        </p:spPr>
        <p:txBody>
          <a:bodyPr>
            <a:normAutofit/>
          </a:bodyPr>
          <a:lstStyle/>
          <a:p>
            <a:r>
              <a:rPr lang="en-US" sz="4800" cap="all" dirty="0" smtClean="0">
                <a:solidFill>
                  <a:srgbClr val="FFFF99"/>
                </a:solidFill>
                <a:effectLst>
                  <a:outerShdw blurRad="38100" dist="38100" dir="2700000" algn="tl">
                    <a:srgbClr val="000000">
                      <a:alpha val="66000"/>
                    </a:srgbClr>
                  </a:outerShdw>
                </a:effectLst>
                <a:latin typeface="Times New Roman" panose="02020603050405020304" pitchFamily="18" charset="0"/>
                <a:cs typeface="Times New Roman" panose="02020603050405020304" pitchFamily="18" charset="0"/>
              </a:rPr>
              <a:t>A Contrast of hearts</a:t>
            </a:r>
            <a:endParaRPr lang="en-US" sz="4800" cap="all" dirty="0">
              <a:solidFill>
                <a:srgbClr val="FFFF99"/>
              </a:solidFill>
              <a:effectLst>
                <a:outerShdw blurRad="38100" dist="38100" dir="2700000" algn="tl">
                  <a:srgbClr val="000000">
                    <a:alpha val="66000"/>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45714" y="1066800"/>
            <a:ext cx="8569686" cy="5059363"/>
          </a:xfrm>
        </p:spPr>
        <p:txBody>
          <a:bodyPr>
            <a:normAutofit/>
          </a:bodyPr>
          <a:lstStyle/>
          <a:p>
            <a:r>
              <a:rPr lang="en-US" sz="3600" dirty="0" smtClean="0">
                <a:solidFill>
                  <a:schemeClr val="bg1"/>
                </a:solidFill>
                <a:effectLst>
                  <a:outerShdw blurRad="38100" dist="38100" dir="2700000" algn="tl">
                    <a:srgbClr val="000000"/>
                  </a:outerShdw>
                </a:effectLst>
              </a:rPr>
              <a:t>Unyielding pride. </a:t>
            </a:r>
            <a:r>
              <a:rPr lang="en-US" sz="3600" i="1" dirty="0" smtClean="0">
                <a:solidFill>
                  <a:srgbClr val="FFFF00"/>
                </a:solidFill>
                <a:effectLst>
                  <a:outerShdw blurRad="38100" dist="38100" dir="2700000" algn="tl">
                    <a:srgbClr val="000000"/>
                  </a:outerShdw>
                </a:effectLst>
              </a:rPr>
              <a:t>4:1-11</a:t>
            </a:r>
          </a:p>
          <a:p>
            <a:pPr lvl="1"/>
            <a:r>
              <a:rPr lang="en-US" sz="3200" dirty="0" smtClean="0">
                <a:solidFill>
                  <a:schemeClr val="bg1"/>
                </a:solidFill>
                <a:effectLst>
                  <a:outerShdw blurRad="38100" dist="38100" dir="2700000" algn="tl">
                    <a:srgbClr val="000000"/>
                  </a:outerShdw>
                </a:effectLst>
              </a:rPr>
              <a:t>Jonah is angry with Nineveh and God.</a:t>
            </a:r>
          </a:p>
          <a:p>
            <a:pPr lvl="2"/>
            <a:r>
              <a:rPr lang="en-US" sz="2800" dirty="0" smtClean="0">
                <a:solidFill>
                  <a:schemeClr val="bg1"/>
                </a:solidFill>
                <a:effectLst>
                  <a:outerShdw blurRad="38100" dist="38100" dir="2700000" algn="tl">
                    <a:srgbClr val="000000"/>
                  </a:outerShdw>
                </a:effectLst>
              </a:rPr>
              <a:t>He hates that God is gracious towards these people.</a:t>
            </a:r>
          </a:p>
          <a:p>
            <a:pPr lvl="1"/>
            <a:r>
              <a:rPr lang="en-US" sz="3200" dirty="0" smtClean="0">
                <a:solidFill>
                  <a:schemeClr val="bg1"/>
                </a:solidFill>
                <a:effectLst>
                  <a:outerShdw blurRad="38100" dist="38100" dir="2700000" algn="tl">
                    <a:srgbClr val="000000"/>
                  </a:outerShdw>
                </a:effectLst>
              </a:rPr>
              <a:t>God shows Jonah grace.</a:t>
            </a:r>
          </a:p>
          <a:p>
            <a:pPr lvl="1"/>
            <a:r>
              <a:rPr lang="en-US" sz="3200" dirty="0" smtClean="0">
                <a:solidFill>
                  <a:schemeClr val="bg1"/>
                </a:solidFill>
                <a:effectLst>
                  <a:outerShdw blurRad="38100" dist="38100" dir="2700000" algn="tl">
                    <a:srgbClr val="000000"/>
                  </a:outerShdw>
                </a:effectLst>
              </a:rPr>
              <a:t>Why doesn’t Jonah repent and obey God?</a:t>
            </a:r>
          </a:p>
          <a:p>
            <a:pPr lvl="2"/>
            <a:r>
              <a:rPr lang="en-US" sz="2800" dirty="0" smtClean="0">
                <a:solidFill>
                  <a:schemeClr val="bg1"/>
                </a:solidFill>
                <a:effectLst>
                  <a:outerShdw blurRad="38100" dist="38100" dir="2700000" algn="tl">
                    <a:srgbClr val="000000"/>
                  </a:outerShdw>
                </a:effectLst>
              </a:rPr>
              <a:t>His heart was full of pride and selfishness.</a:t>
            </a:r>
            <a:endParaRPr lang="en-US" sz="2800" dirty="0">
              <a:solidFill>
                <a:schemeClr val="bg1"/>
              </a:solidFill>
              <a:effectLst>
                <a:outerShdw blurRad="38100" dist="38100" dir="2700000" algn="tl">
                  <a:srgbClr val="000000"/>
                </a:outerShdw>
              </a:effectLst>
            </a:endParaRPr>
          </a:p>
        </p:txBody>
      </p:sp>
      <p:sp>
        <p:nvSpPr>
          <p:cNvPr id="6" name="Rectangle 5"/>
          <p:cNvSpPr/>
          <p:nvPr/>
        </p:nvSpPr>
        <p:spPr>
          <a:xfrm>
            <a:off x="-228600" y="6400800"/>
            <a:ext cx="9525000" cy="5334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2143991" y="6096000"/>
            <a:ext cx="228600" cy="30912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220066" y="5951390"/>
            <a:ext cx="190500" cy="457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858116" y="5791200"/>
            <a:ext cx="361950" cy="6096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228600" y="6248400"/>
            <a:ext cx="234228" cy="1523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Isosceles Triangle 10"/>
          <p:cNvSpPr/>
          <p:nvPr/>
        </p:nvSpPr>
        <p:spPr>
          <a:xfrm>
            <a:off x="866775" y="5614554"/>
            <a:ext cx="344632" cy="190500"/>
          </a:xfrm>
          <a:prstGeom prs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1853477" y="5947927"/>
            <a:ext cx="190500" cy="457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1491095" y="5795527"/>
            <a:ext cx="361950" cy="6096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457200" y="5943600"/>
            <a:ext cx="344632" cy="457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4762" y="6324599"/>
            <a:ext cx="234228" cy="839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0" y="6454032"/>
            <a:ext cx="3429000" cy="369332"/>
          </a:xfrm>
          <a:prstGeom prst="rect">
            <a:avLst/>
          </a:prstGeom>
          <a:noFill/>
        </p:spPr>
        <p:txBody>
          <a:bodyPr wrap="square" rtlCol="0">
            <a:spAutoFit/>
          </a:bodyPr>
          <a:lstStyle/>
          <a:p>
            <a:r>
              <a:rPr lang="en-US" dirty="0" smtClean="0">
                <a:solidFill>
                  <a:srgbClr val="90CCAD"/>
                </a:solidFill>
                <a:effectLst>
                  <a:outerShdw blurRad="38100" dist="38100" dir="2700000" algn="tl">
                    <a:srgbClr val="000000">
                      <a:alpha val="43137"/>
                    </a:srgbClr>
                  </a:outerShdw>
                </a:effectLst>
              </a:rPr>
              <a:t>THE CHALLENGE TO OBEY</a:t>
            </a:r>
            <a:endParaRPr lang="en-US" dirty="0">
              <a:solidFill>
                <a:srgbClr val="90CCAD"/>
              </a:solidFill>
              <a:effectLst>
                <a:outerShdw blurRad="38100" dist="38100" dir="2700000" algn="tl">
                  <a:srgbClr val="000000">
                    <a:alpha val="43137"/>
                  </a:srgbClr>
                </a:outerShdw>
              </a:effectLst>
            </a:endParaRPr>
          </a:p>
        </p:txBody>
      </p:sp>
      <p:pic>
        <p:nvPicPr>
          <p:cNvPr id="3080" name="Picture 8" descr="https://i.pinimg.com/originals/b8/c9/21/b8c921a6fca4d7f370bb720ae27620c1.png"/>
          <p:cNvPicPr>
            <a:picLocks noChangeAspect="1" noChangeArrowheads="1"/>
          </p:cNvPicPr>
          <p:nvPr/>
        </p:nvPicPr>
        <p:blipFill rotWithShape="1">
          <a:blip r:embed="rId3" cstate="print">
            <a:duotone>
              <a:prstClr val="black"/>
              <a:srgbClr val="00CC99">
                <a:tint val="45000"/>
                <a:satMod val="400000"/>
              </a:srgb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67997" t="11012" b="56532"/>
          <a:stretch/>
        </p:blipFill>
        <p:spPr bwMode="auto">
          <a:xfrm>
            <a:off x="2441347" y="6382589"/>
            <a:ext cx="658435" cy="569822"/>
          </a:xfrm>
          <a:prstGeom prst="rect">
            <a:avLst/>
          </a:prstGeom>
          <a:noFill/>
          <a:extLst>
            <a:ext uri="{909E8E84-426E-40DD-AFC4-6F175D3DCCD1}">
              <a14:hiddenFill xmlns:a14="http://schemas.microsoft.com/office/drawing/2010/main">
                <a:solidFill>
                  <a:srgbClr val="FFFFFF"/>
                </a:solidFill>
              </a14:hiddenFill>
            </a:ext>
          </a:extLst>
        </p:spPr>
      </p:pic>
      <p:sp>
        <p:nvSpPr>
          <p:cNvPr id="18" name="Bevel 17"/>
          <p:cNvSpPr/>
          <p:nvPr/>
        </p:nvSpPr>
        <p:spPr>
          <a:xfrm>
            <a:off x="669077" y="1763248"/>
            <a:ext cx="7600084" cy="1981200"/>
          </a:xfrm>
          <a:prstGeom prst="bevel">
            <a:avLst>
              <a:gd name="adj" fmla="val 2976"/>
            </a:avLst>
          </a:prstGeom>
          <a:solidFill>
            <a:srgbClr val="008080">
              <a:alpha val="79000"/>
            </a:srgbClr>
          </a:solidFill>
          <a:ln w="12700">
            <a:solidFill>
              <a:srgbClr val="90CCAD"/>
            </a:solidFill>
          </a:ln>
          <a:effectLst>
            <a:outerShdw blurRad="50800" dist="38100" dir="2700000" algn="tl" rotWithShape="0">
              <a:prstClr val="black"/>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“Jonah </a:t>
            </a: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gets the miracles, Nineveh gets only preaching; Jonah runs from God, Nineveh runs to God;  Jonah despises God for His mercy, they accept God’s mercy.”  Phil Robertson</a:t>
            </a:r>
            <a:endPar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52322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19100" y="0"/>
            <a:ext cx="8229600" cy="1143000"/>
          </a:xfrm>
        </p:spPr>
        <p:txBody>
          <a:bodyPr>
            <a:normAutofit/>
          </a:bodyPr>
          <a:lstStyle/>
          <a:p>
            <a:r>
              <a:rPr lang="en-US" sz="4800" cap="all" dirty="0" smtClean="0">
                <a:solidFill>
                  <a:srgbClr val="FFFF99"/>
                </a:solidFill>
                <a:effectLst>
                  <a:outerShdw blurRad="38100" dist="38100" dir="2700000" algn="tl">
                    <a:srgbClr val="000000">
                      <a:alpha val="66000"/>
                    </a:srgbClr>
                  </a:outerShdw>
                </a:effectLst>
                <a:latin typeface="Times New Roman" panose="02020603050405020304" pitchFamily="18" charset="0"/>
                <a:cs typeface="Times New Roman" panose="02020603050405020304" pitchFamily="18" charset="0"/>
              </a:rPr>
              <a:t>A Contrast of hearts</a:t>
            </a:r>
            <a:endParaRPr lang="en-US" sz="4800" cap="all" dirty="0">
              <a:solidFill>
                <a:srgbClr val="FFFF99"/>
              </a:solidFill>
              <a:effectLst>
                <a:outerShdw blurRad="38100" dist="38100" dir="2700000" algn="tl">
                  <a:srgbClr val="000000">
                    <a:alpha val="66000"/>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45714" y="1066800"/>
            <a:ext cx="8569686" cy="5059363"/>
          </a:xfrm>
        </p:spPr>
        <p:txBody>
          <a:bodyPr>
            <a:normAutofit/>
          </a:bodyPr>
          <a:lstStyle/>
          <a:p>
            <a:r>
              <a:rPr lang="en-US" sz="3600" dirty="0" smtClean="0">
                <a:solidFill>
                  <a:schemeClr val="bg1"/>
                </a:solidFill>
                <a:effectLst>
                  <a:outerShdw blurRad="38100" dist="38100" dir="2700000" algn="tl">
                    <a:srgbClr val="000000"/>
                  </a:outerShdw>
                </a:effectLst>
              </a:rPr>
              <a:t>Don’t be like Jonah.</a:t>
            </a:r>
          </a:p>
          <a:p>
            <a:pPr lvl="1"/>
            <a:r>
              <a:rPr lang="en-US" sz="3200" dirty="0" smtClean="0">
                <a:solidFill>
                  <a:schemeClr val="bg1"/>
                </a:solidFill>
                <a:effectLst>
                  <a:outerShdw blurRad="38100" dist="38100" dir="2700000" algn="tl">
                    <a:srgbClr val="000000"/>
                  </a:outerShdw>
                </a:effectLst>
              </a:rPr>
              <a:t>Pride and selfishness will destroy us because they are counter to the nature of God.</a:t>
            </a:r>
            <a:endParaRPr lang="en-US" sz="3200" dirty="0">
              <a:solidFill>
                <a:schemeClr val="bg1"/>
              </a:solidFill>
              <a:effectLst>
                <a:outerShdw blurRad="38100" dist="38100" dir="2700000" algn="tl">
                  <a:srgbClr val="000000"/>
                </a:outerShdw>
              </a:effectLst>
            </a:endParaRPr>
          </a:p>
        </p:txBody>
      </p:sp>
      <p:sp>
        <p:nvSpPr>
          <p:cNvPr id="6" name="Rectangle 5"/>
          <p:cNvSpPr/>
          <p:nvPr/>
        </p:nvSpPr>
        <p:spPr>
          <a:xfrm>
            <a:off x="-228600" y="6400800"/>
            <a:ext cx="9525000" cy="5334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2143991" y="6096000"/>
            <a:ext cx="228600" cy="30912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220066" y="5951390"/>
            <a:ext cx="190500" cy="457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858116" y="5791200"/>
            <a:ext cx="361950" cy="6096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228600" y="6248400"/>
            <a:ext cx="234228" cy="1523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Isosceles Triangle 10"/>
          <p:cNvSpPr/>
          <p:nvPr/>
        </p:nvSpPr>
        <p:spPr>
          <a:xfrm>
            <a:off x="866775" y="5614554"/>
            <a:ext cx="344632" cy="190500"/>
          </a:xfrm>
          <a:prstGeom prs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1853477" y="5947927"/>
            <a:ext cx="190500" cy="457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1491095" y="5795527"/>
            <a:ext cx="361950" cy="6096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457200" y="5943600"/>
            <a:ext cx="344632" cy="457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4762" y="6324599"/>
            <a:ext cx="234228" cy="839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0" y="6454032"/>
            <a:ext cx="3429000" cy="369332"/>
          </a:xfrm>
          <a:prstGeom prst="rect">
            <a:avLst/>
          </a:prstGeom>
          <a:noFill/>
        </p:spPr>
        <p:txBody>
          <a:bodyPr wrap="square" rtlCol="0">
            <a:spAutoFit/>
          </a:bodyPr>
          <a:lstStyle/>
          <a:p>
            <a:r>
              <a:rPr lang="en-US" dirty="0" smtClean="0">
                <a:solidFill>
                  <a:srgbClr val="90CCAD"/>
                </a:solidFill>
                <a:effectLst>
                  <a:outerShdw blurRad="38100" dist="38100" dir="2700000" algn="tl">
                    <a:srgbClr val="000000">
                      <a:alpha val="43137"/>
                    </a:srgbClr>
                  </a:outerShdw>
                </a:effectLst>
              </a:rPr>
              <a:t>THE CHALLENGE TO OBEY</a:t>
            </a:r>
            <a:endParaRPr lang="en-US" dirty="0">
              <a:solidFill>
                <a:srgbClr val="90CCAD"/>
              </a:solidFill>
              <a:effectLst>
                <a:outerShdw blurRad="38100" dist="38100" dir="2700000" algn="tl">
                  <a:srgbClr val="000000">
                    <a:alpha val="43137"/>
                  </a:srgbClr>
                </a:outerShdw>
              </a:effectLst>
            </a:endParaRPr>
          </a:p>
        </p:txBody>
      </p:sp>
      <p:pic>
        <p:nvPicPr>
          <p:cNvPr id="3080" name="Picture 8" descr="https://i.pinimg.com/originals/b8/c9/21/b8c921a6fca4d7f370bb720ae27620c1.png"/>
          <p:cNvPicPr>
            <a:picLocks noChangeAspect="1" noChangeArrowheads="1"/>
          </p:cNvPicPr>
          <p:nvPr/>
        </p:nvPicPr>
        <p:blipFill rotWithShape="1">
          <a:blip r:embed="rId3" cstate="print">
            <a:duotone>
              <a:prstClr val="black"/>
              <a:srgbClr val="00CC99">
                <a:tint val="45000"/>
                <a:satMod val="400000"/>
              </a:srgb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67997" t="11012" b="56532"/>
          <a:stretch/>
        </p:blipFill>
        <p:spPr bwMode="auto">
          <a:xfrm>
            <a:off x="2441347" y="6382589"/>
            <a:ext cx="658435" cy="569822"/>
          </a:xfrm>
          <a:prstGeom prst="rect">
            <a:avLst/>
          </a:prstGeom>
          <a:noFill/>
          <a:extLst>
            <a:ext uri="{909E8E84-426E-40DD-AFC4-6F175D3DCCD1}">
              <a14:hiddenFill xmlns:a14="http://schemas.microsoft.com/office/drawing/2010/main">
                <a:solidFill>
                  <a:srgbClr val="FFFFFF"/>
                </a:solidFill>
              </a14:hiddenFill>
            </a:ext>
          </a:extLst>
        </p:spPr>
      </p:pic>
      <p:sp>
        <p:nvSpPr>
          <p:cNvPr id="18" name="Bevel 17"/>
          <p:cNvSpPr/>
          <p:nvPr/>
        </p:nvSpPr>
        <p:spPr>
          <a:xfrm>
            <a:off x="771958" y="2743200"/>
            <a:ext cx="7600084" cy="1981200"/>
          </a:xfrm>
          <a:prstGeom prst="bevel">
            <a:avLst>
              <a:gd name="adj" fmla="val 2976"/>
            </a:avLst>
          </a:prstGeom>
          <a:solidFill>
            <a:srgbClr val="90CCAD">
              <a:alpha val="79000"/>
            </a:srgbClr>
          </a:solidFill>
          <a:ln w="12700">
            <a:solidFill>
              <a:srgbClr val="90CCAD"/>
            </a:solid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tx1"/>
                </a:solidFill>
                <a:latin typeface="Times New Roman" panose="02020603050405020304" pitchFamily="18" charset="0"/>
                <a:cs typeface="Times New Roman" panose="02020603050405020304" pitchFamily="18" charset="0"/>
              </a:rPr>
              <a:t>Rom. 12:3 </a:t>
            </a:r>
            <a:r>
              <a:rPr lang="en-US" sz="2400" dirty="0">
                <a:solidFill>
                  <a:schemeClr val="tx1"/>
                </a:solidFill>
                <a:latin typeface="Times New Roman" panose="02020603050405020304" pitchFamily="18" charset="0"/>
                <a:cs typeface="Times New Roman" panose="02020603050405020304" pitchFamily="18" charset="0"/>
              </a:rPr>
              <a:t>“For through the grace given to me I say to everyone among you not to think more highly of himself than he ought to think; but to think so as to have sound judgment, as God has allotted to each a measure of faith.”</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50843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19100" y="0"/>
            <a:ext cx="8229600" cy="1143000"/>
          </a:xfrm>
        </p:spPr>
        <p:txBody>
          <a:bodyPr>
            <a:normAutofit/>
          </a:bodyPr>
          <a:lstStyle/>
          <a:p>
            <a:r>
              <a:rPr lang="en-US" sz="4800" cap="all" dirty="0" smtClean="0">
                <a:solidFill>
                  <a:srgbClr val="FFFF99"/>
                </a:solidFill>
                <a:effectLst>
                  <a:outerShdw blurRad="38100" dist="38100" dir="2700000" algn="tl">
                    <a:srgbClr val="000000">
                      <a:alpha val="66000"/>
                    </a:srgbClr>
                  </a:outerShdw>
                </a:effectLst>
                <a:latin typeface="Times New Roman" panose="02020603050405020304" pitchFamily="18" charset="0"/>
                <a:cs typeface="Times New Roman" panose="02020603050405020304" pitchFamily="18" charset="0"/>
              </a:rPr>
              <a:t>A Contrast of hearts</a:t>
            </a:r>
            <a:endParaRPr lang="en-US" sz="4800" cap="all" dirty="0">
              <a:solidFill>
                <a:srgbClr val="FFFF99"/>
              </a:solidFill>
              <a:effectLst>
                <a:outerShdw blurRad="38100" dist="38100" dir="2700000" algn="tl">
                  <a:srgbClr val="000000">
                    <a:alpha val="66000"/>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45714" y="1066800"/>
            <a:ext cx="8569686" cy="5059363"/>
          </a:xfrm>
        </p:spPr>
        <p:txBody>
          <a:bodyPr>
            <a:normAutofit/>
          </a:bodyPr>
          <a:lstStyle/>
          <a:p>
            <a:r>
              <a:rPr lang="en-US" sz="3600" dirty="0" smtClean="0">
                <a:solidFill>
                  <a:schemeClr val="bg1"/>
                </a:solidFill>
                <a:effectLst>
                  <a:outerShdw blurRad="38100" dist="38100" dir="2700000" algn="tl">
                    <a:srgbClr val="000000"/>
                  </a:outerShdw>
                </a:effectLst>
              </a:rPr>
              <a:t>Check your heart.</a:t>
            </a:r>
          </a:p>
          <a:p>
            <a:pPr lvl="1"/>
            <a:r>
              <a:rPr lang="en-US" sz="3200" dirty="0" smtClean="0">
                <a:solidFill>
                  <a:schemeClr val="bg1"/>
                </a:solidFill>
                <a:effectLst>
                  <a:outerShdw blurRad="38100" dist="38100" dir="2700000" algn="tl">
                    <a:srgbClr val="000000"/>
                  </a:outerShdw>
                </a:effectLst>
              </a:rPr>
              <a:t>The heart is the source of what we do.</a:t>
            </a:r>
          </a:p>
          <a:p>
            <a:pPr lvl="1"/>
            <a:r>
              <a:rPr lang="en-US" sz="3200" dirty="0" smtClean="0">
                <a:solidFill>
                  <a:schemeClr val="bg1"/>
                </a:solidFill>
                <a:effectLst>
                  <a:outerShdw blurRad="38100" dist="38100" dir="2700000" algn="tl">
                    <a:srgbClr val="000000"/>
                  </a:outerShdw>
                </a:effectLst>
              </a:rPr>
              <a:t>We need to see ourselves for who we are – sinners in need of grace.</a:t>
            </a:r>
            <a:endParaRPr lang="en-US" sz="3200" dirty="0">
              <a:solidFill>
                <a:schemeClr val="bg1"/>
              </a:solidFill>
              <a:effectLst>
                <a:outerShdw blurRad="38100" dist="38100" dir="2700000" algn="tl">
                  <a:srgbClr val="000000"/>
                </a:outerShdw>
              </a:effectLst>
            </a:endParaRPr>
          </a:p>
        </p:txBody>
      </p:sp>
      <p:sp>
        <p:nvSpPr>
          <p:cNvPr id="6" name="Rectangle 5"/>
          <p:cNvSpPr/>
          <p:nvPr/>
        </p:nvSpPr>
        <p:spPr>
          <a:xfrm>
            <a:off x="-228600" y="6400800"/>
            <a:ext cx="9525000" cy="5334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2143991" y="6096000"/>
            <a:ext cx="228600" cy="30912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220066" y="5951390"/>
            <a:ext cx="190500" cy="457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858116" y="5791200"/>
            <a:ext cx="361950" cy="6096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228600" y="6248400"/>
            <a:ext cx="234228" cy="1523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Isosceles Triangle 10"/>
          <p:cNvSpPr/>
          <p:nvPr/>
        </p:nvSpPr>
        <p:spPr>
          <a:xfrm>
            <a:off x="866775" y="5614554"/>
            <a:ext cx="344632" cy="190500"/>
          </a:xfrm>
          <a:prstGeom prs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1853477" y="5947927"/>
            <a:ext cx="190500" cy="457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1491095" y="5795527"/>
            <a:ext cx="361950" cy="6096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457200" y="5943600"/>
            <a:ext cx="344632" cy="457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4762" y="6324599"/>
            <a:ext cx="234228" cy="839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0" y="6454032"/>
            <a:ext cx="3429000" cy="369332"/>
          </a:xfrm>
          <a:prstGeom prst="rect">
            <a:avLst/>
          </a:prstGeom>
          <a:noFill/>
        </p:spPr>
        <p:txBody>
          <a:bodyPr wrap="square" rtlCol="0">
            <a:spAutoFit/>
          </a:bodyPr>
          <a:lstStyle/>
          <a:p>
            <a:r>
              <a:rPr lang="en-US" dirty="0" smtClean="0">
                <a:solidFill>
                  <a:srgbClr val="90CCAD"/>
                </a:solidFill>
                <a:effectLst>
                  <a:outerShdw blurRad="38100" dist="38100" dir="2700000" algn="tl">
                    <a:srgbClr val="000000">
                      <a:alpha val="43137"/>
                    </a:srgbClr>
                  </a:outerShdw>
                </a:effectLst>
              </a:rPr>
              <a:t>THE CHALLENGE TO OBEY</a:t>
            </a:r>
            <a:endParaRPr lang="en-US" dirty="0">
              <a:solidFill>
                <a:srgbClr val="90CCAD"/>
              </a:solidFill>
              <a:effectLst>
                <a:outerShdw blurRad="38100" dist="38100" dir="2700000" algn="tl">
                  <a:srgbClr val="000000">
                    <a:alpha val="43137"/>
                  </a:srgbClr>
                </a:outerShdw>
              </a:effectLst>
            </a:endParaRPr>
          </a:p>
        </p:txBody>
      </p:sp>
      <p:pic>
        <p:nvPicPr>
          <p:cNvPr id="3080" name="Picture 8" descr="https://i.pinimg.com/originals/b8/c9/21/b8c921a6fca4d7f370bb720ae27620c1.png"/>
          <p:cNvPicPr>
            <a:picLocks noChangeAspect="1" noChangeArrowheads="1"/>
          </p:cNvPicPr>
          <p:nvPr/>
        </p:nvPicPr>
        <p:blipFill rotWithShape="1">
          <a:blip r:embed="rId3" cstate="print">
            <a:duotone>
              <a:prstClr val="black"/>
              <a:srgbClr val="00CC99">
                <a:tint val="45000"/>
                <a:satMod val="400000"/>
              </a:srgb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67997" t="11012" b="56532"/>
          <a:stretch/>
        </p:blipFill>
        <p:spPr bwMode="auto">
          <a:xfrm>
            <a:off x="2441347" y="6382589"/>
            <a:ext cx="658435" cy="569822"/>
          </a:xfrm>
          <a:prstGeom prst="rect">
            <a:avLst/>
          </a:prstGeom>
          <a:noFill/>
          <a:extLst>
            <a:ext uri="{909E8E84-426E-40DD-AFC4-6F175D3DCCD1}">
              <a14:hiddenFill xmlns:a14="http://schemas.microsoft.com/office/drawing/2010/main">
                <a:solidFill>
                  <a:srgbClr val="FFFFFF"/>
                </a:solidFill>
              </a14:hiddenFill>
            </a:ext>
          </a:extLst>
        </p:spPr>
      </p:pic>
      <p:sp>
        <p:nvSpPr>
          <p:cNvPr id="18" name="Bevel 17"/>
          <p:cNvSpPr/>
          <p:nvPr/>
        </p:nvSpPr>
        <p:spPr>
          <a:xfrm>
            <a:off x="576479" y="2514600"/>
            <a:ext cx="7914842" cy="2871354"/>
          </a:xfrm>
          <a:prstGeom prst="bevel">
            <a:avLst>
              <a:gd name="adj" fmla="val 2976"/>
            </a:avLst>
          </a:prstGeom>
          <a:solidFill>
            <a:srgbClr val="90CCAD">
              <a:alpha val="79000"/>
            </a:srgbClr>
          </a:solidFill>
          <a:ln w="12700">
            <a:solidFill>
              <a:srgbClr val="90CCAD"/>
            </a:solid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black"/>
                </a:solidFill>
                <a:latin typeface="Times New Roman" panose="02020603050405020304" pitchFamily="18" charset="0"/>
                <a:cs typeface="Times New Roman" panose="02020603050405020304" pitchFamily="18" charset="0"/>
              </a:rPr>
              <a:t>Mk. 7:20-23 </a:t>
            </a:r>
            <a:r>
              <a:rPr lang="en-US" sz="2400" dirty="0">
                <a:solidFill>
                  <a:prstClr val="black"/>
                </a:solidFill>
                <a:latin typeface="Times New Roman" panose="02020603050405020304" pitchFamily="18" charset="0"/>
                <a:cs typeface="Times New Roman" panose="02020603050405020304" pitchFamily="18" charset="0"/>
              </a:rPr>
              <a:t>“And He was saying, "That which proceeds out of the man, that is what defiles the man.  (21)  "For from within, out of the heart of men, proceed the evil thoughts, fornications, thefts, murders, adulteries,  (22)  deeds of coveting and wickedness, as well as deceit, sensuality, envy, slander, pride and foolishness.  (23)  "All these evil things proceed from within and defile the man."</a:t>
            </a:r>
          </a:p>
        </p:txBody>
      </p:sp>
    </p:spTree>
    <p:extLst>
      <p:ext uri="{BB962C8B-B14F-4D97-AF65-F5344CB8AC3E}">
        <p14:creationId xmlns:p14="http://schemas.microsoft.com/office/powerpoint/2010/main" val="34814611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par>
                                <p:cTn id="20" presetID="42"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345714" y="2247900"/>
            <a:ext cx="8569686" cy="2362200"/>
          </a:xfrm>
        </p:spPr>
        <p:txBody>
          <a:bodyPr>
            <a:normAutofit/>
          </a:bodyPr>
          <a:lstStyle/>
          <a:p>
            <a:pPr marL="0" indent="0" algn="ctr">
              <a:buNone/>
            </a:pPr>
            <a:r>
              <a:rPr lang="en-US" sz="5400" dirty="0" smtClean="0">
                <a:solidFill>
                  <a:schemeClr val="bg1"/>
                </a:solidFill>
                <a:effectLst>
                  <a:outerShdw blurRad="38100" dist="38100" dir="2700000" algn="tl">
                    <a:srgbClr val="000000"/>
                  </a:outerShdw>
                </a:effectLst>
              </a:rPr>
              <a:t>How many times have you told God, “NO”?</a:t>
            </a:r>
            <a:endParaRPr lang="en-US" sz="4800" dirty="0">
              <a:solidFill>
                <a:schemeClr val="bg1"/>
              </a:solidFill>
              <a:effectLst>
                <a:outerShdw blurRad="38100" dist="38100" dir="2700000" algn="tl">
                  <a:srgbClr val="000000"/>
                </a:outerShdw>
              </a:effectLst>
            </a:endParaRPr>
          </a:p>
        </p:txBody>
      </p:sp>
      <p:sp>
        <p:nvSpPr>
          <p:cNvPr id="6" name="Rectangle 5"/>
          <p:cNvSpPr/>
          <p:nvPr/>
        </p:nvSpPr>
        <p:spPr>
          <a:xfrm>
            <a:off x="-228600" y="6400800"/>
            <a:ext cx="9525000" cy="5334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2143991" y="6096000"/>
            <a:ext cx="228600" cy="30912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220066" y="5951390"/>
            <a:ext cx="190500" cy="457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858116" y="5791200"/>
            <a:ext cx="361950" cy="6096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228600" y="6248400"/>
            <a:ext cx="234228" cy="1523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Isosceles Triangle 10"/>
          <p:cNvSpPr/>
          <p:nvPr/>
        </p:nvSpPr>
        <p:spPr>
          <a:xfrm>
            <a:off x="866775" y="5614554"/>
            <a:ext cx="344632" cy="190500"/>
          </a:xfrm>
          <a:prstGeom prs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1853477" y="5947927"/>
            <a:ext cx="190500" cy="457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1491095" y="5795527"/>
            <a:ext cx="361950" cy="6096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457200" y="5943600"/>
            <a:ext cx="344632" cy="457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4762" y="6324599"/>
            <a:ext cx="234228" cy="839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0" y="6454032"/>
            <a:ext cx="3429000" cy="369332"/>
          </a:xfrm>
          <a:prstGeom prst="rect">
            <a:avLst/>
          </a:prstGeom>
          <a:noFill/>
        </p:spPr>
        <p:txBody>
          <a:bodyPr wrap="square" rtlCol="0">
            <a:spAutoFit/>
          </a:bodyPr>
          <a:lstStyle/>
          <a:p>
            <a:r>
              <a:rPr lang="en-US" dirty="0" smtClean="0">
                <a:solidFill>
                  <a:srgbClr val="90CCAD"/>
                </a:solidFill>
                <a:effectLst>
                  <a:outerShdw blurRad="38100" dist="38100" dir="2700000" algn="tl">
                    <a:srgbClr val="000000">
                      <a:alpha val="43137"/>
                    </a:srgbClr>
                  </a:outerShdw>
                </a:effectLst>
              </a:rPr>
              <a:t>THE CHALLENGE TO OBEY</a:t>
            </a:r>
            <a:endParaRPr lang="en-US" dirty="0">
              <a:solidFill>
                <a:srgbClr val="90CCAD"/>
              </a:solidFill>
              <a:effectLst>
                <a:outerShdw blurRad="38100" dist="38100" dir="2700000" algn="tl">
                  <a:srgbClr val="000000">
                    <a:alpha val="43137"/>
                  </a:srgbClr>
                </a:outerShdw>
              </a:effectLst>
            </a:endParaRPr>
          </a:p>
        </p:txBody>
      </p:sp>
      <p:pic>
        <p:nvPicPr>
          <p:cNvPr id="3080" name="Picture 8" descr="https://i.pinimg.com/originals/b8/c9/21/b8c921a6fca4d7f370bb720ae27620c1.png"/>
          <p:cNvPicPr>
            <a:picLocks noChangeAspect="1" noChangeArrowheads="1"/>
          </p:cNvPicPr>
          <p:nvPr/>
        </p:nvPicPr>
        <p:blipFill rotWithShape="1">
          <a:blip r:embed="rId3" cstate="print">
            <a:duotone>
              <a:prstClr val="black"/>
              <a:srgbClr val="00CC99">
                <a:tint val="45000"/>
                <a:satMod val="400000"/>
              </a:srgb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67997" t="11012" b="56532"/>
          <a:stretch/>
        </p:blipFill>
        <p:spPr bwMode="auto">
          <a:xfrm>
            <a:off x="2441347" y="6382589"/>
            <a:ext cx="658435" cy="569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5117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34157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792</TotalTime>
  <Words>508</Words>
  <Application>Microsoft Office PowerPoint</Application>
  <PresentationFormat>On-screen Show (4:3)</PresentationFormat>
  <Paragraphs>50</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Jonah on the run</vt:lpstr>
      <vt:lpstr>Jonah on the run</vt:lpstr>
      <vt:lpstr>A Contrast of hearts</vt:lpstr>
      <vt:lpstr>A Contrast of hearts</vt:lpstr>
      <vt:lpstr>A Contrast of hearts</vt:lpstr>
      <vt:lpstr>A Contrast of hearts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challenge to obey</dc:title>
  <dc:creator>Carla Jones</dc:creator>
  <cp:lastModifiedBy>Jones</cp:lastModifiedBy>
  <cp:revision>18</cp:revision>
  <dcterms:created xsi:type="dcterms:W3CDTF">2019-06-01T20:17:23Z</dcterms:created>
  <dcterms:modified xsi:type="dcterms:W3CDTF">2019-06-02T11:57:10Z</dcterms:modified>
</cp:coreProperties>
</file>