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Lst>
  <p:sldIdLst>
    <p:sldId id="267" r:id="rId5"/>
    <p:sldId id="258" r:id="rId6"/>
    <p:sldId id="260" r:id="rId7"/>
    <p:sldId id="261" r:id="rId8"/>
    <p:sldId id="262" r:id="rId9"/>
    <p:sldId id="263" r:id="rId10"/>
    <p:sldId id="264" r:id="rId11"/>
    <p:sldId id="265" r:id="rId12"/>
    <p:sldId id="266"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704"/>
    <a:srgbClr val="3E1F00"/>
    <a:srgbClr val="2E1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82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t>5/25/2019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2894093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t>5/25/2019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417371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t>5/25/2019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1038062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0695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8356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7520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0563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0040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1527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1892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4781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t>5/25/2019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15584575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35870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4240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2125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08949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5753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6713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72456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43242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6579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481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6BF019-4737-4D73-8FA2-6E65C383B938}" type="datetimeFigureOut">
              <a:rPr lang="en-US" smtClean="0"/>
              <a:t>5/25/2019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27325497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64697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6932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3725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50131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32665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43328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274421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06399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97108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2641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6BF019-4737-4D73-8FA2-6E65C383B938}" type="datetimeFigureOut">
              <a:rPr lang="en-US" smtClean="0"/>
              <a:t>5/25/2019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27333501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12886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8796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897657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47390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2786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6BF019-4737-4D73-8FA2-6E65C383B938}" type="datetimeFigureOut">
              <a:rPr lang="en-US" smtClean="0"/>
              <a:t>5/25/2019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889100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6BF019-4737-4D73-8FA2-6E65C383B938}" type="datetimeFigureOut">
              <a:rPr lang="en-US" smtClean="0"/>
              <a:t>5/25/2019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393254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BF019-4737-4D73-8FA2-6E65C383B938}" type="datetimeFigureOut">
              <a:rPr lang="en-US" smtClean="0"/>
              <a:t>5/25/2019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1916813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BF019-4737-4D73-8FA2-6E65C383B938}" type="datetimeFigureOut">
              <a:rPr lang="en-US" smtClean="0"/>
              <a:t>5/25/2019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29346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BF019-4737-4D73-8FA2-6E65C383B938}" type="datetimeFigureOut">
              <a:rPr lang="en-US" smtClean="0"/>
              <a:t>5/25/2019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F1673-B3D7-4976-86F2-9104B8E5FF2D}" type="slidenum">
              <a:rPr lang="en-US" smtClean="0"/>
              <a:t>‹#›</a:t>
            </a:fld>
            <a:endParaRPr lang="en-US"/>
          </a:p>
        </p:txBody>
      </p:sp>
    </p:spTree>
    <p:extLst>
      <p:ext uri="{BB962C8B-B14F-4D97-AF65-F5344CB8AC3E}">
        <p14:creationId xmlns:p14="http://schemas.microsoft.com/office/powerpoint/2010/main" val="274151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BF019-4737-4D73-8FA2-6E65C383B938}" type="datetimeFigureOut">
              <a:rPr lang="en-US" smtClean="0"/>
              <a:t>5/25/2019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1673-B3D7-4976-86F2-9104B8E5FF2D}" type="slidenum">
              <a:rPr lang="en-US" smtClean="0"/>
              <a:t>‹#›</a:t>
            </a:fld>
            <a:endParaRPr lang="en-US"/>
          </a:p>
        </p:txBody>
      </p:sp>
    </p:spTree>
    <p:extLst>
      <p:ext uri="{BB962C8B-B14F-4D97-AF65-F5344CB8AC3E}">
        <p14:creationId xmlns:p14="http://schemas.microsoft.com/office/powerpoint/2010/main" val="1727062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48013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39018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BF019-4737-4D73-8FA2-6E65C383B938}" type="datetimeFigureOut">
              <a:rPr lang="en-US" smtClean="0">
                <a:solidFill>
                  <a:prstClr val="black">
                    <a:tint val="75000"/>
                  </a:prstClr>
                </a:solidFill>
              </a:rPr>
              <a:pPr/>
              <a:t>5/25/2019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1673-B3D7-4976-86F2-9104B8E5FF2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727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3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0"/>
            <a:ext cx="9144000" cy="5151120"/>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1258" t="13395" b="31583"/>
          <a:stretch/>
        </p:blipFill>
        <p:spPr>
          <a:xfrm>
            <a:off x="174157" y="1447800"/>
            <a:ext cx="4376071" cy="140861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2137" t="17179" b="23292"/>
          <a:stretch/>
        </p:blipFill>
        <p:spPr>
          <a:xfrm>
            <a:off x="1583846" y="2362200"/>
            <a:ext cx="4123846" cy="1524000"/>
          </a:xfrm>
          <a:prstGeom prst="rect">
            <a:avLst/>
          </a:prstGeom>
        </p:spPr>
      </p:pic>
    </p:spTree>
    <p:extLst>
      <p:ext uri="{BB962C8B-B14F-4D97-AF65-F5344CB8AC3E}">
        <p14:creationId xmlns:p14="http://schemas.microsoft.com/office/powerpoint/2010/main" val="144163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0"/>
            <a:ext cx="9144000" cy="5151120"/>
          </a:xfrm>
          <a:prstGeom prst="rect">
            <a:avLst/>
          </a:prstGeom>
        </p:spPr>
      </p:pic>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1258" t="13395" b="31583"/>
          <a:stretch/>
        </p:blipFill>
        <p:spPr>
          <a:xfrm>
            <a:off x="174157" y="1447800"/>
            <a:ext cx="4376071" cy="1408611"/>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12137" t="17179" b="23292"/>
          <a:stretch/>
        </p:blipFill>
        <p:spPr>
          <a:xfrm>
            <a:off x="1583846" y="2362200"/>
            <a:ext cx="4123846" cy="1524000"/>
          </a:xfrm>
          <a:prstGeom prst="rect">
            <a:avLst/>
          </a:prstGeom>
        </p:spPr>
      </p:pic>
    </p:spTree>
    <p:extLst>
      <p:ext uri="{BB962C8B-B14F-4D97-AF65-F5344CB8AC3E}">
        <p14:creationId xmlns:p14="http://schemas.microsoft.com/office/powerpoint/2010/main" val="42318408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28202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r="10900"/>
          <a:stretch/>
        </p:blipFill>
        <p:spPr>
          <a:xfrm>
            <a:off x="-1" y="630934"/>
            <a:ext cx="9144000" cy="5781264"/>
          </a:xfrm>
          <a:prstGeom prst="rect">
            <a:avLst/>
          </a:prstGeom>
        </p:spPr>
      </p:pic>
      <p:sp>
        <p:nvSpPr>
          <p:cNvPr id="2" name="Title 1"/>
          <p:cNvSpPr>
            <a:spLocks noGrp="1"/>
          </p:cNvSpPr>
          <p:nvPr>
            <p:ph type="title"/>
          </p:nvPr>
        </p:nvSpPr>
        <p:spPr>
          <a:xfrm>
            <a:off x="0" y="-76200"/>
            <a:ext cx="8229600" cy="914397"/>
          </a:xfrm>
        </p:spPr>
        <p:txBody>
          <a:bodyPr>
            <a:normAutofit/>
          </a:bodyPr>
          <a:lstStyle/>
          <a:p>
            <a:pPr algn="l"/>
            <a:r>
              <a:rPr lang="en-US" sz="4800" dirty="0" smtClean="0">
                <a:solidFill>
                  <a:schemeClr val="bg2">
                    <a:lumMod val="90000"/>
                  </a:schemeClr>
                </a:solidFill>
                <a:effectLst>
                  <a:outerShdw blurRad="38100" dist="38100" dir="2700000" algn="tl">
                    <a:srgbClr val="000000">
                      <a:alpha val="43137"/>
                    </a:srgbClr>
                  </a:outerShdw>
                </a:effectLst>
              </a:rPr>
              <a:t>King Jehoshaphat</a:t>
            </a:r>
            <a:endParaRPr lang="en-US" sz="4800" dirty="0">
              <a:solidFill>
                <a:schemeClr val="bg2">
                  <a:lumMod val="90000"/>
                </a:schemeClr>
              </a:solidFill>
              <a:effectLst>
                <a:outerShdw blurRad="38100" dist="38100" dir="2700000" algn="tl">
                  <a:srgbClr val="000000">
                    <a:alpha val="43137"/>
                  </a:srgbClr>
                </a:outerShdw>
              </a:effectLst>
            </a:endParaRPr>
          </a:p>
        </p:txBody>
      </p:sp>
      <p:sp>
        <p:nvSpPr>
          <p:cNvPr id="11" name="Rectangle 10"/>
          <p:cNvSpPr/>
          <p:nvPr/>
        </p:nvSpPr>
        <p:spPr>
          <a:xfrm>
            <a:off x="-381000" y="630934"/>
            <a:ext cx="9906000" cy="5781264"/>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p:cNvSpPr>
            <a:spLocks noGrp="1"/>
          </p:cNvSpPr>
          <p:nvPr>
            <p:ph idx="1"/>
          </p:nvPr>
        </p:nvSpPr>
        <p:spPr>
          <a:xfrm>
            <a:off x="0" y="838200"/>
            <a:ext cx="8686800" cy="5287963"/>
          </a:xfrm>
        </p:spPr>
        <p:txBody>
          <a:bodyPr/>
          <a:lstStyle/>
          <a:p>
            <a:r>
              <a:rPr lang="en-US" dirty="0" smtClean="0">
                <a:solidFill>
                  <a:srgbClr val="080704"/>
                </a:solidFill>
                <a:effectLst>
                  <a:outerShdw blurRad="38100" dist="38100" dir="2700000" algn="tl">
                    <a:srgbClr val="000000">
                      <a:alpha val="43137"/>
                    </a:srgbClr>
                  </a:outerShdw>
                </a:effectLst>
              </a:rPr>
              <a:t>He is the 4</a:t>
            </a:r>
            <a:r>
              <a:rPr lang="en-US" baseline="30000" dirty="0" smtClean="0">
                <a:solidFill>
                  <a:srgbClr val="080704"/>
                </a:solidFill>
                <a:effectLst>
                  <a:outerShdw blurRad="38100" dist="38100" dir="2700000" algn="tl">
                    <a:srgbClr val="000000">
                      <a:alpha val="43137"/>
                    </a:srgbClr>
                  </a:outerShdw>
                </a:effectLst>
              </a:rPr>
              <a:t>th</a:t>
            </a:r>
            <a:r>
              <a:rPr lang="en-US" dirty="0" smtClean="0">
                <a:solidFill>
                  <a:srgbClr val="080704"/>
                </a:solidFill>
                <a:effectLst>
                  <a:outerShdw blurRad="38100" dist="38100" dir="2700000" algn="tl">
                    <a:srgbClr val="000000">
                      <a:alpha val="43137"/>
                    </a:srgbClr>
                  </a:outerShdw>
                </a:effectLst>
              </a:rPr>
              <a:t> king of Judah.</a:t>
            </a:r>
          </a:p>
          <a:p>
            <a:r>
              <a:rPr lang="en-US" dirty="0" smtClean="0">
                <a:solidFill>
                  <a:srgbClr val="080704"/>
                </a:solidFill>
                <a:effectLst>
                  <a:outerShdw blurRad="38100" dist="38100" dir="2700000" algn="tl">
                    <a:srgbClr val="000000">
                      <a:alpha val="43137"/>
                    </a:srgbClr>
                  </a:outerShdw>
                </a:effectLst>
              </a:rPr>
              <a:t>In His reign</a:t>
            </a:r>
          </a:p>
          <a:p>
            <a:pPr lvl="1"/>
            <a:r>
              <a:rPr lang="en-US" dirty="0" smtClean="0">
                <a:solidFill>
                  <a:srgbClr val="080704"/>
                </a:solidFill>
                <a:effectLst>
                  <a:outerShdw blurRad="38100" dist="38100" dir="2700000" algn="tl">
                    <a:srgbClr val="000000">
                      <a:alpha val="43137"/>
                    </a:srgbClr>
                  </a:outerShdw>
                </a:effectLst>
              </a:rPr>
              <a:t>Teaches the Law to the people.</a:t>
            </a:r>
          </a:p>
          <a:p>
            <a:pPr lvl="1"/>
            <a:r>
              <a:rPr lang="en-US" dirty="0" smtClean="0">
                <a:solidFill>
                  <a:srgbClr val="080704"/>
                </a:solidFill>
                <a:effectLst>
                  <a:outerShdw blurRad="38100" dist="38100" dir="2700000" algn="tl">
                    <a:srgbClr val="000000">
                      <a:alpha val="43137"/>
                    </a:srgbClr>
                  </a:outerShdw>
                </a:effectLst>
              </a:rPr>
              <a:t>Allies with King Ahab</a:t>
            </a:r>
          </a:p>
          <a:p>
            <a:pPr lvl="1"/>
            <a:r>
              <a:rPr lang="en-US" dirty="0" smtClean="0">
                <a:solidFill>
                  <a:srgbClr val="080704"/>
                </a:solidFill>
                <a:effectLst>
                  <a:outerShdw blurRad="38100" dist="38100" dir="2700000" algn="tl">
                    <a:srgbClr val="000000">
                      <a:alpha val="43137"/>
                    </a:srgbClr>
                  </a:outerShdw>
                </a:effectLst>
              </a:rPr>
              <a:t>Established judges to maintain justice</a:t>
            </a:r>
            <a:br>
              <a:rPr lang="en-US" dirty="0" smtClean="0">
                <a:solidFill>
                  <a:srgbClr val="080704"/>
                </a:solidFill>
                <a:effectLst>
                  <a:outerShdw blurRad="38100" dist="38100" dir="2700000" algn="tl">
                    <a:srgbClr val="000000">
                      <a:alpha val="43137"/>
                    </a:srgbClr>
                  </a:outerShdw>
                </a:effectLst>
              </a:rPr>
            </a:br>
            <a:r>
              <a:rPr lang="en-US" dirty="0" smtClean="0">
                <a:solidFill>
                  <a:srgbClr val="080704"/>
                </a:solidFill>
                <a:effectLst>
                  <a:outerShdw blurRad="38100" dist="38100" dir="2700000" algn="tl">
                    <a:srgbClr val="000000">
                      <a:alpha val="43137"/>
                    </a:srgbClr>
                  </a:outerShdw>
                </a:effectLst>
              </a:rPr>
              <a:t>and promote obedience to God’s law.</a:t>
            </a:r>
            <a:endParaRPr lang="en-US" dirty="0">
              <a:solidFill>
                <a:srgbClr val="080704"/>
              </a:solidFill>
              <a:effectLst>
                <a:outerShdw blurRad="38100" dist="38100" dir="2700000" algn="tl">
                  <a:srgbClr val="000000">
                    <a:alpha val="43137"/>
                  </a:srgbClr>
                </a:outerShdw>
              </a:effectLst>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6318504"/>
            <a:ext cx="4309516" cy="743650"/>
          </a:xfrm>
          <a:prstGeom prst="rect">
            <a:avLst/>
          </a:prstGeom>
        </p:spPr>
      </p:pic>
    </p:spTree>
    <p:extLst>
      <p:ext uri="{BB962C8B-B14F-4D97-AF65-F5344CB8AC3E}">
        <p14:creationId xmlns:p14="http://schemas.microsoft.com/office/powerpoint/2010/main" val="455726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20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fade">
                                      <p:cBhvr>
                                        <p:cTn id="20" dur="500"/>
                                        <p:tgtEl>
                                          <p:spTgt spid="8">
                                            <p:txEl>
                                              <p:pRg st="1" end="1"/>
                                            </p:txEl>
                                          </p:spTgt>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fade">
                                      <p:cBhvr>
                                        <p:cTn id="24" dur="500"/>
                                        <p:tgtEl>
                                          <p:spTgt spid="8">
                                            <p:txEl>
                                              <p:pRg st="2" end="2"/>
                                            </p:txEl>
                                          </p:spTgt>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500"/>
                                        <p:tgtEl>
                                          <p:spTgt spid="8">
                                            <p:txEl>
                                              <p:pRg st="3" end="3"/>
                                            </p:txEl>
                                          </p:spTgt>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r="10900"/>
          <a:stretch/>
        </p:blipFill>
        <p:spPr>
          <a:xfrm>
            <a:off x="-1" y="630934"/>
            <a:ext cx="9144000" cy="5781264"/>
          </a:xfrm>
          <a:prstGeom prst="rect">
            <a:avLst/>
          </a:prstGeom>
        </p:spPr>
      </p:pic>
      <p:sp>
        <p:nvSpPr>
          <p:cNvPr id="2" name="Title 1"/>
          <p:cNvSpPr>
            <a:spLocks noGrp="1"/>
          </p:cNvSpPr>
          <p:nvPr>
            <p:ph type="title"/>
          </p:nvPr>
        </p:nvSpPr>
        <p:spPr>
          <a:xfrm>
            <a:off x="0" y="-76200"/>
            <a:ext cx="8229600" cy="914397"/>
          </a:xfrm>
        </p:spPr>
        <p:txBody>
          <a:bodyPr>
            <a:normAutofit/>
          </a:bodyPr>
          <a:lstStyle/>
          <a:p>
            <a:pPr algn="l"/>
            <a:r>
              <a:rPr lang="en-US" sz="4800" dirty="0" smtClean="0">
                <a:solidFill>
                  <a:schemeClr val="bg2">
                    <a:lumMod val="90000"/>
                  </a:schemeClr>
                </a:solidFill>
                <a:effectLst>
                  <a:outerShdw blurRad="38100" dist="38100" dir="2700000" algn="tl">
                    <a:srgbClr val="000000">
                      <a:alpha val="43137"/>
                    </a:srgbClr>
                  </a:outerShdw>
                </a:effectLst>
              </a:rPr>
              <a:t>King Jehoshaphat</a:t>
            </a:r>
            <a:endParaRPr lang="en-US" sz="4800" dirty="0">
              <a:solidFill>
                <a:schemeClr val="bg2">
                  <a:lumMod val="90000"/>
                </a:schemeClr>
              </a:solidFill>
              <a:effectLst>
                <a:outerShdw blurRad="38100" dist="38100" dir="2700000" algn="tl">
                  <a:srgbClr val="000000">
                    <a:alpha val="43137"/>
                  </a:srgbClr>
                </a:outerShdw>
              </a:effectLst>
            </a:endParaRPr>
          </a:p>
        </p:txBody>
      </p:sp>
      <p:sp>
        <p:nvSpPr>
          <p:cNvPr id="11" name="Rectangle 10"/>
          <p:cNvSpPr/>
          <p:nvPr/>
        </p:nvSpPr>
        <p:spPr>
          <a:xfrm>
            <a:off x="-381000" y="630934"/>
            <a:ext cx="9906000" cy="5781264"/>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ontent Placeholder 7"/>
          <p:cNvSpPr>
            <a:spLocks noGrp="1"/>
          </p:cNvSpPr>
          <p:nvPr>
            <p:ph idx="1"/>
          </p:nvPr>
        </p:nvSpPr>
        <p:spPr>
          <a:xfrm>
            <a:off x="0" y="838200"/>
            <a:ext cx="8686800" cy="5287963"/>
          </a:xfrm>
        </p:spPr>
        <p:txBody>
          <a:bodyPr/>
          <a:lstStyle/>
          <a:p>
            <a:r>
              <a:rPr lang="en-US" dirty="0" smtClean="0">
                <a:solidFill>
                  <a:srgbClr val="080704"/>
                </a:solidFill>
                <a:effectLst>
                  <a:outerShdw blurRad="38100" dist="38100" dir="2700000" algn="tl">
                    <a:srgbClr val="000000">
                      <a:alpha val="43137"/>
                    </a:srgbClr>
                  </a:outerShdw>
                </a:effectLst>
              </a:rPr>
              <a:t>The nations of Moab, Ammon and Edom rise up against Judah.  </a:t>
            </a:r>
            <a:r>
              <a:rPr lang="en-US" b="1" i="1" dirty="0" smtClean="0">
                <a:solidFill>
                  <a:schemeClr val="tx2"/>
                </a:solidFill>
                <a:effectLst>
                  <a:outerShdw blurRad="38100" dist="38100" dir="2700000" algn="tl">
                    <a:srgbClr val="000000"/>
                  </a:outerShdw>
                </a:effectLst>
              </a:rPr>
              <a:t>2 Chron. 20:1-2</a:t>
            </a:r>
            <a:endParaRPr lang="en-US" b="1" i="1" dirty="0">
              <a:solidFill>
                <a:schemeClr val="tx2"/>
              </a:solidFill>
              <a:effectLst>
                <a:outerShdw blurRad="38100" dist="38100" dir="2700000" algn="tl">
                  <a:srgbClr val="000000"/>
                </a:outerShdw>
              </a:effectLst>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6318504"/>
            <a:ext cx="4309516" cy="743650"/>
          </a:xfrm>
          <a:prstGeom prst="rect">
            <a:avLst/>
          </a:prstGeom>
        </p:spPr>
      </p:pic>
    </p:spTree>
    <p:extLst>
      <p:ext uri="{BB962C8B-B14F-4D97-AF65-F5344CB8AC3E}">
        <p14:creationId xmlns:p14="http://schemas.microsoft.com/office/powerpoint/2010/main" val="8406631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809" y="98946"/>
            <a:ext cx="8915400" cy="6686550"/>
          </a:xfrm>
        </p:spPr>
      </p:pic>
    </p:spTree>
    <p:extLst>
      <p:ext uri="{BB962C8B-B14F-4D97-AF65-F5344CB8AC3E}">
        <p14:creationId xmlns:p14="http://schemas.microsoft.com/office/powerpoint/2010/main" val="7873744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r="10900"/>
          <a:stretch/>
        </p:blipFill>
        <p:spPr>
          <a:xfrm>
            <a:off x="-1" y="630934"/>
            <a:ext cx="9144000" cy="5781264"/>
          </a:xfrm>
          <a:prstGeom prst="rect">
            <a:avLst/>
          </a:prstGeom>
        </p:spPr>
      </p:pic>
      <p:sp>
        <p:nvSpPr>
          <p:cNvPr id="2" name="Title 1"/>
          <p:cNvSpPr>
            <a:spLocks noGrp="1"/>
          </p:cNvSpPr>
          <p:nvPr>
            <p:ph type="title"/>
          </p:nvPr>
        </p:nvSpPr>
        <p:spPr>
          <a:xfrm>
            <a:off x="0" y="-76200"/>
            <a:ext cx="8229600" cy="914397"/>
          </a:xfrm>
        </p:spPr>
        <p:txBody>
          <a:bodyPr>
            <a:normAutofit/>
          </a:bodyPr>
          <a:lstStyle/>
          <a:p>
            <a:pPr algn="l"/>
            <a:r>
              <a:rPr lang="en-US" sz="4800" dirty="0" smtClean="0">
                <a:solidFill>
                  <a:schemeClr val="bg2">
                    <a:lumMod val="90000"/>
                  </a:schemeClr>
                </a:solidFill>
                <a:effectLst>
                  <a:outerShdw blurRad="38100" dist="38100" dir="2700000" algn="tl">
                    <a:srgbClr val="000000">
                      <a:alpha val="43137"/>
                    </a:srgbClr>
                  </a:outerShdw>
                </a:effectLst>
              </a:rPr>
              <a:t>King Jehoshaphat</a:t>
            </a:r>
            <a:endParaRPr lang="en-US" sz="4800" dirty="0">
              <a:solidFill>
                <a:schemeClr val="bg2">
                  <a:lumMod val="90000"/>
                </a:schemeClr>
              </a:solidFill>
              <a:effectLst>
                <a:outerShdw blurRad="38100" dist="38100" dir="2700000" algn="tl">
                  <a:srgbClr val="000000">
                    <a:alpha val="43137"/>
                  </a:srgbClr>
                </a:outerShdw>
              </a:effectLst>
            </a:endParaRPr>
          </a:p>
        </p:txBody>
      </p:sp>
      <p:sp>
        <p:nvSpPr>
          <p:cNvPr id="11" name="Rectangle 10"/>
          <p:cNvSpPr/>
          <p:nvPr/>
        </p:nvSpPr>
        <p:spPr>
          <a:xfrm>
            <a:off x="-381000" y="630934"/>
            <a:ext cx="9906000" cy="5781264"/>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ontent Placeholder 7"/>
          <p:cNvSpPr>
            <a:spLocks noGrp="1"/>
          </p:cNvSpPr>
          <p:nvPr>
            <p:ph idx="1"/>
          </p:nvPr>
        </p:nvSpPr>
        <p:spPr>
          <a:xfrm>
            <a:off x="0" y="838200"/>
            <a:ext cx="8686800" cy="5287963"/>
          </a:xfrm>
        </p:spPr>
        <p:txBody>
          <a:bodyPr/>
          <a:lstStyle/>
          <a:p>
            <a:r>
              <a:rPr lang="en-US" dirty="0" smtClean="0">
                <a:solidFill>
                  <a:srgbClr val="080704"/>
                </a:solidFill>
                <a:effectLst>
                  <a:outerShdw blurRad="38100" dist="38100" dir="2700000" algn="tl">
                    <a:srgbClr val="000000">
                      <a:alpha val="43137"/>
                    </a:srgbClr>
                  </a:outerShdw>
                </a:effectLst>
              </a:rPr>
              <a:t>The nations of Moab, Ammon and Edom rise up against Judah.</a:t>
            </a:r>
          </a:p>
          <a:p>
            <a:r>
              <a:rPr lang="en-US" dirty="0" smtClean="0">
                <a:solidFill>
                  <a:srgbClr val="080704"/>
                </a:solidFill>
                <a:effectLst>
                  <a:outerShdw blurRad="38100" dist="38100" dir="2700000" algn="tl">
                    <a:srgbClr val="000000">
                      <a:alpha val="43137"/>
                    </a:srgbClr>
                  </a:outerShdw>
                </a:effectLst>
              </a:rPr>
              <a:t>Jehoshaphat is fearful.</a:t>
            </a:r>
          </a:p>
          <a:p>
            <a:pPr lvl="1"/>
            <a:r>
              <a:rPr lang="en-US" dirty="0" smtClean="0">
                <a:solidFill>
                  <a:srgbClr val="080704"/>
                </a:solidFill>
                <a:effectLst>
                  <a:outerShdw blurRad="38100" dist="38100" dir="2700000" algn="tl">
                    <a:srgbClr val="000000">
                      <a:alpha val="43137"/>
                    </a:srgbClr>
                  </a:outerShdw>
                </a:effectLst>
              </a:rPr>
              <a:t>He seeks God’s help.</a:t>
            </a:r>
          </a:p>
          <a:p>
            <a:pPr lvl="1"/>
            <a:r>
              <a:rPr lang="en-US" dirty="0" smtClean="0">
                <a:solidFill>
                  <a:srgbClr val="080704"/>
                </a:solidFill>
                <a:effectLst>
                  <a:outerShdw blurRad="38100" dist="38100" dir="2700000" algn="tl">
                    <a:srgbClr val="000000">
                      <a:alpha val="43137"/>
                    </a:srgbClr>
                  </a:outerShdw>
                </a:effectLst>
              </a:rPr>
              <a:t>He and the people fast before God.</a:t>
            </a:r>
            <a:endParaRPr lang="en-US" dirty="0">
              <a:solidFill>
                <a:srgbClr val="080704"/>
              </a:solidFill>
              <a:effectLst>
                <a:outerShdw blurRad="38100" dist="38100" dir="2700000" algn="tl">
                  <a:srgbClr val="000000">
                    <a:alpha val="43137"/>
                  </a:srgbClr>
                </a:outerShdw>
              </a:effectLst>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6318504"/>
            <a:ext cx="4309516" cy="743650"/>
          </a:xfrm>
          <a:prstGeom prst="rect">
            <a:avLst/>
          </a:prstGeom>
        </p:spPr>
      </p:pic>
    </p:spTree>
    <p:extLst>
      <p:ext uri="{BB962C8B-B14F-4D97-AF65-F5344CB8AC3E}">
        <p14:creationId xmlns:p14="http://schemas.microsoft.com/office/powerpoint/2010/main" val="31046085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r="10900"/>
          <a:stretch/>
        </p:blipFill>
        <p:spPr>
          <a:xfrm>
            <a:off x="-1" y="630934"/>
            <a:ext cx="9144000" cy="5781264"/>
          </a:xfrm>
          <a:prstGeom prst="rect">
            <a:avLst/>
          </a:prstGeom>
        </p:spPr>
      </p:pic>
      <p:sp>
        <p:nvSpPr>
          <p:cNvPr id="2" name="Title 1"/>
          <p:cNvSpPr>
            <a:spLocks noGrp="1"/>
          </p:cNvSpPr>
          <p:nvPr>
            <p:ph type="title"/>
          </p:nvPr>
        </p:nvSpPr>
        <p:spPr>
          <a:xfrm>
            <a:off x="0" y="-76200"/>
            <a:ext cx="8229600" cy="914397"/>
          </a:xfrm>
        </p:spPr>
        <p:txBody>
          <a:bodyPr>
            <a:normAutofit/>
          </a:bodyPr>
          <a:lstStyle/>
          <a:p>
            <a:pPr algn="l"/>
            <a:r>
              <a:rPr lang="en-US" sz="4800" dirty="0" smtClean="0">
                <a:solidFill>
                  <a:schemeClr val="bg2">
                    <a:lumMod val="90000"/>
                  </a:schemeClr>
                </a:solidFill>
                <a:effectLst>
                  <a:outerShdw blurRad="38100" dist="38100" dir="2700000" algn="tl">
                    <a:srgbClr val="000000">
                      <a:alpha val="43137"/>
                    </a:srgbClr>
                  </a:outerShdw>
                </a:effectLst>
              </a:rPr>
              <a:t>Help For Helplessness</a:t>
            </a:r>
            <a:endParaRPr lang="en-US" sz="4800" dirty="0">
              <a:solidFill>
                <a:schemeClr val="bg2">
                  <a:lumMod val="90000"/>
                </a:schemeClr>
              </a:solidFill>
              <a:effectLst>
                <a:outerShdw blurRad="38100" dist="38100" dir="2700000" algn="tl">
                  <a:srgbClr val="000000">
                    <a:alpha val="43137"/>
                  </a:srgbClr>
                </a:outerShdw>
              </a:effectLst>
            </a:endParaRPr>
          </a:p>
        </p:txBody>
      </p:sp>
      <p:sp>
        <p:nvSpPr>
          <p:cNvPr id="11" name="Rectangle 10"/>
          <p:cNvSpPr/>
          <p:nvPr/>
        </p:nvSpPr>
        <p:spPr>
          <a:xfrm>
            <a:off x="-381000" y="630934"/>
            <a:ext cx="9906000" cy="5781264"/>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ontent Placeholder 7"/>
          <p:cNvSpPr>
            <a:spLocks noGrp="1"/>
          </p:cNvSpPr>
          <p:nvPr>
            <p:ph idx="1"/>
          </p:nvPr>
        </p:nvSpPr>
        <p:spPr>
          <a:xfrm>
            <a:off x="0" y="838200"/>
            <a:ext cx="8686800" cy="5287963"/>
          </a:xfrm>
        </p:spPr>
        <p:txBody>
          <a:bodyPr/>
          <a:lstStyle/>
          <a:p>
            <a:r>
              <a:rPr lang="en-US" dirty="0" smtClean="0">
                <a:solidFill>
                  <a:srgbClr val="080704"/>
                </a:solidFill>
                <a:effectLst>
                  <a:outerShdw blurRad="38100" dist="38100" dir="2700000" algn="tl">
                    <a:srgbClr val="000000">
                      <a:alpha val="43137"/>
                    </a:srgbClr>
                  </a:outerShdw>
                </a:effectLst>
              </a:rPr>
              <a:t>Jehoshaphat’s prayer </a:t>
            </a:r>
            <a:r>
              <a:rPr lang="en-US" b="1" i="1" dirty="0" smtClean="0">
                <a:solidFill>
                  <a:schemeClr val="tx2"/>
                </a:solidFill>
                <a:effectLst>
                  <a:outerShdw blurRad="38100" dist="38100" dir="2700000" algn="tl">
                    <a:srgbClr val="000000"/>
                  </a:outerShdw>
                </a:effectLst>
              </a:rPr>
              <a:t>v.6-13</a:t>
            </a:r>
          </a:p>
          <a:p>
            <a:pPr lvl="1"/>
            <a:r>
              <a:rPr lang="en-US" dirty="0" smtClean="0">
                <a:effectLst>
                  <a:outerShdw blurRad="38100" dist="38100" dir="2700000" algn="tl">
                    <a:srgbClr val="000000">
                      <a:alpha val="43137"/>
                    </a:srgbClr>
                  </a:outerShdw>
                </a:effectLst>
              </a:rPr>
              <a:t>He considers the greatness of God.</a:t>
            </a:r>
          </a:p>
          <a:p>
            <a:pPr lvl="1"/>
            <a:r>
              <a:rPr lang="en-US" dirty="0" smtClean="0">
                <a:effectLst>
                  <a:outerShdw blurRad="38100" dist="38100" dir="2700000" algn="tl">
                    <a:srgbClr val="000000">
                      <a:alpha val="43137"/>
                    </a:srgbClr>
                  </a:outerShdw>
                </a:effectLst>
              </a:rPr>
              <a:t>He recalls past promises.</a:t>
            </a:r>
          </a:p>
          <a:p>
            <a:pPr lvl="1"/>
            <a:r>
              <a:rPr lang="en-US" dirty="0" smtClean="0">
                <a:effectLst>
                  <a:outerShdw blurRad="38100" dist="38100" dir="2700000" algn="tl">
                    <a:srgbClr val="000000">
                      <a:alpha val="43137"/>
                    </a:srgbClr>
                  </a:outerShdw>
                </a:effectLst>
              </a:rPr>
              <a:t>He presents the problem.</a:t>
            </a:r>
          </a:p>
          <a:p>
            <a:pPr lvl="1"/>
            <a:r>
              <a:rPr lang="en-US" dirty="0" smtClean="0">
                <a:effectLst>
                  <a:outerShdw blurRad="38100" dist="38100" dir="2700000" algn="tl">
                    <a:srgbClr val="000000">
                      <a:alpha val="43137"/>
                    </a:srgbClr>
                  </a:outerShdw>
                </a:effectLst>
              </a:rPr>
              <a:t>He pleads for help.</a:t>
            </a:r>
            <a:endParaRPr lang="en-US" dirty="0">
              <a:effectLst>
                <a:outerShdw blurRad="38100" dist="38100" dir="2700000" algn="tl">
                  <a:srgbClr val="000000">
                    <a:alpha val="43137"/>
                  </a:srgbClr>
                </a:outerShdw>
              </a:effectLst>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6318504"/>
            <a:ext cx="4309516" cy="743650"/>
          </a:xfrm>
          <a:prstGeom prst="rect">
            <a:avLst/>
          </a:prstGeom>
        </p:spPr>
      </p:pic>
    </p:spTree>
    <p:extLst>
      <p:ext uri="{BB962C8B-B14F-4D97-AF65-F5344CB8AC3E}">
        <p14:creationId xmlns:p14="http://schemas.microsoft.com/office/powerpoint/2010/main" val="3213865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fade">
                                      <p:cBhvr>
                                        <p:cTn id="17" dur="5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3" end="3"/>
                                            </p:txEl>
                                          </p:spTgt>
                                        </p:tgtEl>
                                        <p:attrNameLst>
                                          <p:attrName>style.visibility</p:attrName>
                                        </p:attrNameLst>
                                      </p:cBhvr>
                                      <p:to>
                                        <p:strVal val="visible"/>
                                      </p:to>
                                    </p:set>
                                    <p:animEffect transition="in" filter="fade">
                                      <p:cBhvr>
                                        <p:cTn id="27" dur="500"/>
                                        <p:tgtEl>
                                          <p:spTgt spid="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fade">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r="10900"/>
          <a:stretch/>
        </p:blipFill>
        <p:spPr>
          <a:xfrm>
            <a:off x="-1" y="630934"/>
            <a:ext cx="9144000" cy="5781264"/>
          </a:xfrm>
          <a:prstGeom prst="rect">
            <a:avLst/>
          </a:prstGeom>
        </p:spPr>
      </p:pic>
      <p:sp>
        <p:nvSpPr>
          <p:cNvPr id="2" name="Title 1"/>
          <p:cNvSpPr>
            <a:spLocks noGrp="1"/>
          </p:cNvSpPr>
          <p:nvPr>
            <p:ph type="title"/>
          </p:nvPr>
        </p:nvSpPr>
        <p:spPr>
          <a:xfrm>
            <a:off x="0" y="-76200"/>
            <a:ext cx="8229600" cy="914397"/>
          </a:xfrm>
        </p:spPr>
        <p:txBody>
          <a:bodyPr>
            <a:normAutofit/>
          </a:bodyPr>
          <a:lstStyle/>
          <a:p>
            <a:pPr algn="l"/>
            <a:r>
              <a:rPr lang="en-US" sz="4800" dirty="0" smtClean="0">
                <a:solidFill>
                  <a:schemeClr val="bg2">
                    <a:lumMod val="90000"/>
                  </a:schemeClr>
                </a:solidFill>
                <a:effectLst>
                  <a:outerShdw blurRad="38100" dist="38100" dir="2700000" algn="tl">
                    <a:srgbClr val="000000">
                      <a:alpha val="43137"/>
                    </a:srgbClr>
                  </a:outerShdw>
                </a:effectLst>
              </a:rPr>
              <a:t>Help For Helplessness</a:t>
            </a:r>
            <a:endParaRPr lang="en-US" sz="4800" dirty="0">
              <a:solidFill>
                <a:schemeClr val="bg2">
                  <a:lumMod val="90000"/>
                </a:schemeClr>
              </a:solidFill>
              <a:effectLst>
                <a:outerShdw blurRad="38100" dist="38100" dir="2700000" algn="tl">
                  <a:srgbClr val="000000">
                    <a:alpha val="43137"/>
                  </a:srgbClr>
                </a:outerShdw>
              </a:effectLst>
            </a:endParaRPr>
          </a:p>
        </p:txBody>
      </p:sp>
      <p:sp>
        <p:nvSpPr>
          <p:cNvPr id="11" name="Rectangle 10"/>
          <p:cNvSpPr/>
          <p:nvPr/>
        </p:nvSpPr>
        <p:spPr>
          <a:xfrm>
            <a:off x="-381000" y="630934"/>
            <a:ext cx="9906000" cy="5781264"/>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ontent Placeholder 7"/>
          <p:cNvSpPr>
            <a:spLocks noGrp="1"/>
          </p:cNvSpPr>
          <p:nvPr>
            <p:ph idx="1"/>
          </p:nvPr>
        </p:nvSpPr>
        <p:spPr>
          <a:xfrm>
            <a:off x="0" y="838200"/>
            <a:ext cx="8686800" cy="5287963"/>
          </a:xfrm>
        </p:spPr>
        <p:txBody>
          <a:bodyPr/>
          <a:lstStyle/>
          <a:p>
            <a:r>
              <a:rPr lang="en-US" dirty="0" smtClean="0">
                <a:solidFill>
                  <a:srgbClr val="080704"/>
                </a:solidFill>
                <a:effectLst>
                  <a:outerShdw blurRad="38100" dist="38100" dir="2700000" algn="tl">
                    <a:srgbClr val="000000">
                      <a:alpha val="43137"/>
                    </a:srgbClr>
                  </a:outerShdw>
                </a:effectLst>
              </a:rPr>
              <a:t>God’s response  </a:t>
            </a:r>
            <a:r>
              <a:rPr lang="en-US" b="1" i="1" dirty="0" smtClean="0">
                <a:solidFill>
                  <a:schemeClr val="tx2"/>
                </a:solidFill>
                <a:effectLst>
                  <a:outerShdw blurRad="38100" dist="38100" dir="2700000" algn="tl">
                    <a:srgbClr val="000000"/>
                  </a:outerShdw>
                </a:effectLst>
              </a:rPr>
              <a:t>v.15-17</a:t>
            </a:r>
          </a:p>
          <a:p>
            <a:pPr lvl="1"/>
            <a:r>
              <a:rPr lang="en-US" dirty="0" smtClean="0">
                <a:effectLst>
                  <a:outerShdw blurRad="38100" dist="38100" dir="2700000" algn="tl">
                    <a:srgbClr val="000000">
                      <a:alpha val="43137"/>
                    </a:srgbClr>
                  </a:outerShdw>
                </a:effectLst>
              </a:rPr>
              <a:t>God’s response doesn’t come in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great displays of power, but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through one man.</a:t>
            </a:r>
          </a:p>
          <a:p>
            <a:pPr lvl="1"/>
            <a:r>
              <a:rPr lang="en-US" dirty="0" smtClean="0">
                <a:effectLst>
                  <a:outerShdw blurRad="38100" dist="38100" dir="2700000" algn="tl">
                    <a:srgbClr val="000000">
                      <a:alpha val="43137"/>
                    </a:srgbClr>
                  </a:outerShdw>
                </a:effectLst>
              </a:rPr>
              <a:t>“Don’t fear, the battle is not yours,</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but Mine.”</a:t>
            </a:r>
          </a:p>
          <a:p>
            <a:pPr lvl="1"/>
            <a:r>
              <a:rPr lang="en-US" dirty="0" smtClean="0">
                <a:effectLst>
                  <a:outerShdw blurRad="38100" dist="38100" dir="2700000" algn="tl">
                    <a:srgbClr val="000000">
                      <a:alpha val="43137"/>
                    </a:srgbClr>
                  </a:outerShdw>
                </a:effectLst>
              </a:rPr>
              <a:t>The people couldn’t stay home.</a:t>
            </a:r>
          </a:p>
          <a:p>
            <a:pPr lvl="2"/>
            <a:r>
              <a:rPr lang="en-US" sz="2600" dirty="0" smtClean="0">
                <a:effectLst>
                  <a:outerShdw blurRad="38100" dist="38100" dir="2700000" algn="tl">
                    <a:srgbClr val="000000">
                      <a:alpha val="43137"/>
                    </a:srgbClr>
                  </a:outerShdw>
                </a:effectLst>
              </a:rPr>
              <a:t>The army was to position themselves </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near the battle and see the salvation of God.</a:t>
            </a:r>
          </a:p>
          <a:p>
            <a:pPr lvl="1"/>
            <a:r>
              <a:rPr lang="en-US" dirty="0" smtClean="0">
                <a:effectLst>
                  <a:outerShdw blurRad="38100" dist="38100" dir="2700000" algn="tl">
                    <a:srgbClr val="000000">
                      <a:alpha val="43137"/>
                    </a:srgbClr>
                  </a:outerShdw>
                </a:effectLst>
              </a:rPr>
              <a:t>The people respond in worship.</a:t>
            </a:r>
            <a:endParaRPr lang="en-US" dirty="0">
              <a:effectLst>
                <a:outerShdw blurRad="38100" dist="38100" dir="2700000" algn="tl">
                  <a:srgbClr val="000000">
                    <a:alpha val="43137"/>
                  </a:srgbClr>
                </a:outerShdw>
              </a:effectLst>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6318504"/>
            <a:ext cx="4309516" cy="743650"/>
          </a:xfrm>
          <a:prstGeom prst="rect">
            <a:avLst/>
          </a:prstGeom>
        </p:spPr>
      </p:pic>
      <p:sp>
        <p:nvSpPr>
          <p:cNvPr id="3" name="Rectangle 2"/>
          <p:cNvSpPr/>
          <p:nvPr/>
        </p:nvSpPr>
        <p:spPr>
          <a:xfrm>
            <a:off x="228599" y="5002531"/>
            <a:ext cx="8686800" cy="16877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b="1" i="1" dirty="0">
                <a:effectLst>
                  <a:outerShdw blurRad="38100" dist="38100" dir="2700000" algn="tl">
                    <a:srgbClr val="000000">
                      <a:alpha val="43137"/>
                    </a:srgbClr>
                  </a:outerShdw>
                </a:effectLst>
              </a:rPr>
              <a:t>1Cor. 10:13 </a:t>
            </a:r>
            <a:r>
              <a:rPr lang="en-US" sz="2400" dirty="0">
                <a:effectLst>
                  <a:outerShdw blurRad="38100" dist="38100" dir="2700000" algn="tl">
                    <a:srgbClr val="000000">
                      <a:alpha val="43137"/>
                    </a:srgbClr>
                  </a:outerShdw>
                </a:effectLst>
              </a:rPr>
              <a:t>“No temptation has overtaken you that is not common to man. God is faithful, and he will not let you be tempted beyond your ability, but with the temptation he will also provide the way of escape, that you may be able to endure it.” </a:t>
            </a:r>
          </a:p>
        </p:txBody>
      </p:sp>
    </p:spTree>
    <p:extLst>
      <p:ext uri="{BB962C8B-B14F-4D97-AF65-F5344CB8AC3E}">
        <p14:creationId xmlns:p14="http://schemas.microsoft.com/office/powerpoint/2010/main" val="15488309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3"/>
                                        </p:tgtEl>
                                      </p:cBhvr>
                                    </p:animEffect>
                                    <p:set>
                                      <p:cBhvr>
                                        <p:cTn id="32" dur="1" fill="hold">
                                          <p:stCondLst>
                                            <p:cond delay="499"/>
                                          </p:stCondLst>
                                        </p:cTn>
                                        <p:tgtEl>
                                          <p:spTgt spid="3"/>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8">
                                            <p:txEl>
                                              <p:pRg st="5" end="5"/>
                                            </p:txEl>
                                          </p:spTgt>
                                        </p:tgtEl>
                                        <p:attrNameLst>
                                          <p:attrName>style.visibility</p:attrName>
                                        </p:attrNameLst>
                                      </p:cBhvr>
                                      <p:to>
                                        <p:strVal val="visible"/>
                                      </p:to>
                                    </p:set>
                                    <p:animEffect transition="in" filter="fade">
                                      <p:cBhvr>
                                        <p:cTn id="35"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3" grpId="0" animBg="1"/>
      <p:bldP spid="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r="10900"/>
          <a:stretch/>
        </p:blipFill>
        <p:spPr>
          <a:xfrm>
            <a:off x="-1" y="630934"/>
            <a:ext cx="9144000" cy="5781264"/>
          </a:xfrm>
          <a:prstGeom prst="rect">
            <a:avLst/>
          </a:prstGeom>
        </p:spPr>
      </p:pic>
      <p:sp>
        <p:nvSpPr>
          <p:cNvPr id="2" name="Title 1"/>
          <p:cNvSpPr>
            <a:spLocks noGrp="1"/>
          </p:cNvSpPr>
          <p:nvPr>
            <p:ph type="title"/>
          </p:nvPr>
        </p:nvSpPr>
        <p:spPr>
          <a:xfrm>
            <a:off x="0" y="-76200"/>
            <a:ext cx="8229600" cy="914397"/>
          </a:xfrm>
        </p:spPr>
        <p:txBody>
          <a:bodyPr>
            <a:normAutofit/>
          </a:bodyPr>
          <a:lstStyle/>
          <a:p>
            <a:pPr algn="l"/>
            <a:r>
              <a:rPr lang="en-US" sz="4800" dirty="0" smtClean="0">
                <a:solidFill>
                  <a:schemeClr val="bg2">
                    <a:lumMod val="90000"/>
                  </a:schemeClr>
                </a:solidFill>
                <a:effectLst>
                  <a:outerShdw blurRad="38100" dist="38100" dir="2700000" algn="tl">
                    <a:srgbClr val="000000">
                      <a:alpha val="43137"/>
                    </a:srgbClr>
                  </a:outerShdw>
                </a:effectLst>
              </a:rPr>
              <a:t>Help For Helplessness</a:t>
            </a:r>
            <a:endParaRPr lang="en-US" sz="4800" dirty="0">
              <a:solidFill>
                <a:schemeClr val="bg2">
                  <a:lumMod val="90000"/>
                </a:schemeClr>
              </a:solidFill>
              <a:effectLst>
                <a:outerShdw blurRad="38100" dist="38100" dir="2700000" algn="tl">
                  <a:srgbClr val="000000">
                    <a:alpha val="43137"/>
                  </a:srgbClr>
                </a:outerShdw>
              </a:effectLst>
            </a:endParaRPr>
          </a:p>
        </p:txBody>
      </p:sp>
      <p:sp>
        <p:nvSpPr>
          <p:cNvPr id="11" name="Rectangle 10"/>
          <p:cNvSpPr/>
          <p:nvPr/>
        </p:nvSpPr>
        <p:spPr>
          <a:xfrm>
            <a:off x="-381000" y="630934"/>
            <a:ext cx="9906000" cy="5781264"/>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Content Placeholder 7"/>
          <p:cNvSpPr>
            <a:spLocks noGrp="1"/>
          </p:cNvSpPr>
          <p:nvPr>
            <p:ph idx="1"/>
          </p:nvPr>
        </p:nvSpPr>
        <p:spPr>
          <a:xfrm>
            <a:off x="0" y="838200"/>
            <a:ext cx="8686800" cy="5287963"/>
          </a:xfrm>
        </p:spPr>
        <p:txBody>
          <a:bodyPr/>
          <a:lstStyle/>
          <a:p>
            <a:r>
              <a:rPr lang="en-US" dirty="0" smtClean="0">
                <a:solidFill>
                  <a:srgbClr val="080704"/>
                </a:solidFill>
                <a:effectLst>
                  <a:outerShdw blurRad="38100" dist="38100" dir="2700000" algn="tl">
                    <a:srgbClr val="000000">
                      <a:alpha val="43137"/>
                    </a:srgbClr>
                  </a:outerShdw>
                </a:effectLst>
              </a:rPr>
              <a:t>Victory through worship </a:t>
            </a:r>
            <a:r>
              <a:rPr lang="en-US" b="1" i="1" dirty="0" smtClean="0">
                <a:solidFill>
                  <a:schemeClr val="tx2"/>
                </a:solidFill>
                <a:effectLst>
                  <a:outerShdw blurRad="38100" dist="38100" dir="2700000" algn="tl">
                    <a:srgbClr val="000000"/>
                  </a:outerShdw>
                </a:effectLst>
              </a:rPr>
              <a:t>v.20-24</a:t>
            </a:r>
          </a:p>
          <a:p>
            <a:pPr lvl="1"/>
            <a:r>
              <a:rPr lang="en-US" dirty="0" smtClean="0">
                <a:effectLst>
                  <a:outerShdw blurRad="38100" dist="38100" dir="2700000" algn="tl">
                    <a:srgbClr val="000000">
                      <a:alpha val="43137"/>
                    </a:srgbClr>
                  </a:outerShdw>
                </a:effectLst>
              </a:rPr>
              <a:t>The challenge for us is to trust in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God’s promises.</a:t>
            </a:r>
          </a:p>
          <a:p>
            <a:pPr lvl="1"/>
            <a:r>
              <a:rPr lang="en-US" dirty="0" smtClean="0">
                <a:effectLst>
                  <a:outerShdw blurRad="38100" dist="38100" dir="2700000" algn="tl">
                    <a:srgbClr val="000000">
                      <a:alpha val="43137"/>
                    </a:srgbClr>
                  </a:outerShdw>
                </a:effectLst>
              </a:rPr>
              <a:t>Jehoshaphat put singers on the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front line.</a:t>
            </a:r>
          </a:p>
          <a:p>
            <a:pPr lvl="1"/>
            <a:r>
              <a:rPr lang="en-US" dirty="0" smtClean="0">
                <a:effectLst>
                  <a:outerShdw blurRad="38100" dist="38100" dir="2700000" algn="tl">
                    <a:srgbClr val="000000">
                      <a:alpha val="43137"/>
                    </a:srgbClr>
                  </a:outerShdw>
                </a:effectLst>
              </a:rPr>
              <a:t>The Lord acted when they sang.</a:t>
            </a:r>
          </a:p>
          <a:p>
            <a:pPr lvl="2"/>
            <a:r>
              <a:rPr lang="en-US" sz="2600" dirty="0" smtClean="0">
                <a:effectLst>
                  <a:outerShdw blurRad="38100" dist="38100" dir="2700000" algn="tl">
                    <a:srgbClr val="000000">
                      <a:alpha val="43137"/>
                    </a:srgbClr>
                  </a:outerShdw>
                </a:effectLst>
              </a:rPr>
              <a:t>The armies of Moab, Ammon </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and Edom destroy each other.</a:t>
            </a:r>
          </a:p>
          <a:p>
            <a:pPr lvl="1"/>
            <a:r>
              <a:rPr lang="en-US" dirty="0" smtClean="0">
                <a:effectLst>
                  <a:outerShdw blurRad="38100" dist="38100" dir="2700000" algn="tl">
                    <a:srgbClr val="000000">
                      <a:alpha val="43137"/>
                    </a:srgbClr>
                  </a:outerShdw>
                </a:effectLst>
              </a:rPr>
              <a:t>Do we see the power of song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in</a:t>
            </a: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our lives?</a:t>
            </a:r>
            <a:endParaRPr lang="en-US" dirty="0">
              <a:effectLst>
                <a:outerShdw blurRad="38100" dist="38100" dir="2700000" algn="tl">
                  <a:srgbClr val="000000">
                    <a:alpha val="43137"/>
                  </a:srgbClr>
                </a:outerShdw>
              </a:effectLst>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6318504"/>
            <a:ext cx="4309516" cy="743650"/>
          </a:xfrm>
          <a:prstGeom prst="rect">
            <a:avLst/>
          </a:prstGeom>
        </p:spPr>
      </p:pic>
    </p:spTree>
    <p:extLst>
      <p:ext uri="{BB962C8B-B14F-4D97-AF65-F5344CB8AC3E}">
        <p14:creationId xmlns:p14="http://schemas.microsoft.com/office/powerpoint/2010/main" val="1031499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4" end="4"/>
                                            </p:txEl>
                                          </p:spTgt>
                                        </p:tgtEl>
                                        <p:attrNameLst>
                                          <p:attrName>style.visibility</p:attrName>
                                        </p:attrNameLst>
                                      </p:cBhvr>
                                      <p:to>
                                        <p:strVal val="visible"/>
                                      </p:to>
                                    </p:set>
                                    <p:animEffect transition="in" filter="fade">
                                      <p:cBhvr>
                                        <p:cTn id="22" dur="500"/>
                                        <p:tgtEl>
                                          <p:spTgt spid="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a:extLst>
              <a:ext uri="{28A0092B-C50C-407E-A947-70E740481C1C}">
                <a14:useLocalDpi xmlns:a14="http://schemas.microsoft.com/office/drawing/2010/main" val="0"/>
              </a:ext>
            </a:extLst>
          </a:blip>
          <a:srcRect r="10900"/>
          <a:stretch/>
        </p:blipFill>
        <p:spPr>
          <a:xfrm>
            <a:off x="-1" y="630934"/>
            <a:ext cx="9144000" cy="5781264"/>
          </a:xfrm>
          <a:prstGeom prst="rect">
            <a:avLst/>
          </a:prstGeom>
        </p:spPr>
      </p:pic>
      <p:sp>
        <p:nvSpPr>
          <p:cNvPr id="2" name="Title 1"/>
          <p:cNvSpPr>
            <a:spLocks noGrp="1"/>
          </p:cNvSpPr>
          <p:nvPr>
            <p:ph type="title"/>
          </p:nvPr>
        </p:nvSpPr>
        <p:spPr>
          <a:xfrm>
            <a:off x="0" y="-76200"/>
            <a:ext cx="8229600" cy="914397"/>
          </a:xfrm>
        </p:spPr>
        <p:txBody>
          <a:bodyPr>
            <a:normAutofit/>
          </a:bodyPr>
          <a:lstStyle/>
          <a:p>
            <a:pPr algn="l"/>
            <a:r>
              <a:rPr lang="en-US" sz="4800" dirty="0" smtClean="0">
                <a:solidFill>
                  <a:schemeClr val="bg2">
                    <a:lumMod val="90000"/>
                  </a:schemeClr>
                </a:solidFill>
                <a:effectLst>
                  <a:outerShdw blurRad="38100" dist="38100" dir="2700000" algn="tl">
                    <a:srgbClr val="000000">
                      <a:alpha val="43137"/>
                    </a:srgbClr>
                  </a:outerShdw>
                </a:effectLst>
              </a:rPr>
              <a:t>Help For Helplessness</a:t>
            </a:r>
            <a:endParaRPr lang="en-US" sz="4800" dirty="0">
              <a:solidFill>
                <a:schemeClr val="bg2">
                  <a:lumMod val="90000"/>
                </a:schemeClr>
              </a:solidFill>
              <a:effectLst>
                <a:outerShdw blurRad="38100" dist="38100" dir="2700000" algn="tl">
                  <a:srgbClr val="000000">
                    <a:alpha val="43137"/>
                  </a:srgbClr>
                </a:outerShdw>
              </a:effectLst>
            </a:endParaRPr>
          </a:p>
        </p:txBody>
      </p:sp>
      <p:sp>
        <p:nvSpPr>
          <p:cNvPr id="11" name="Rectangle 10"/>
          <p:cNvSpPr/>
          <p:nvPr/>
        </p:nvSpPr>
        <p:spPr>
          <a:xfrm>
            <a:off x="-381000" y="630934"/>
            <a:ext cx="9906000" cy="5781264"/>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6318504"/>
            <a:ext cx="4309516" cy="743650"/>
          </a:xfrm>
          <a:prstGeom prst="rect">
            <a:avLst/>
          </a:prstGeom>
        </p:spPr>
      </p:pic>
      <p:sp>
        <p:nvSpPr>
          <p:cNvPr id="7" name="Content Placeholder 6"/>
          <p:cNvSpPr>
            <a:spLocks noGrp="1"/>
          </p:cNvSpPr>
          <p:nvPr>
            <p:ph idx="1"/>
          </p:nvPr>
        </p:nvSpPr>
        <p:spPr>
          <a:xfrm>
            <a:off x="228599" y="838200"/>
            <a:ext cx="8686800" cy="55739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2800" dirty="0" smtClean="0">
                <a:effectLst>
                  <a:outerShdw blurRad="38100" dist="38100" dir="2700000" algn="tl">
                    <a:srgbClr val="000000">
                      <a:alpha val="43137"/>
                    </a:srgbClr>
                  </a:outerShdw>
                </a:effectLst>
              </a:rPr>
              <a:t>“Just </a:t>
            </a:r>
            <a:r>
              <a:rPr lang="en-US" sz="2800" dirty="0">
                <a:effectLst>
                  <a:outerShdw blurRad="38100" dist="38100" dir="2700000" algn="tl">
                    <a:srgbClr val="000000">
                      <a:alpha val="43137"/>
                    </a:srgbClr>
                  </a:outerShdw>
                </a:effectLst>
              </a:rPr>
              <a:t>as singing is a natural effect of joy in the heart so it has also a natural power of rendering the heart joyful . . . There is nothing that so clears a way for your prayers, nothing that so disperses dullness of heart, nothing that so purifies the soul from poor and little passions, nothing that so opens heaven, or carries your heart so near it, as these songs of praise.</a:t>
            </a:r>
          </a:p>
          <a:p>
            <a:pPr marL="0" indent="0" algn="ctr">
              <a:buNone/>
            </a:pPr>
            <a:r>
              <a:rPr lang="en-US" sz="2800" dirty="0">
                <a:effectLst>
                  <a:outerShdw blurRad="38100" dist="38100" dir="2700000" algn="tl">
                    <a:srgbClr val="000000">
                      <a:alpha val="43137"/>
                    </a:srgbClr>
                  </a:outerShdw>
                </a:effectLst>
              </a:rPr>
              <a:t>They create a sense and delight in God, they awaken holy desires, they teach you how to ask, and they prevail with God to give. They kindle a holy flame, they turn your heart into an altar, your prayers into incense, and carry them as a sweet-smelling savor to the throne of grace.”</a:t>
            </a:r>
            <a:r>
              <a:rPr lang="en-US" sz="2600" dirty="0">
                <a:effectLst>
                  <a:outerShdw blurRad="38100" dist="38100" dir="2700000" algn="tl">
                    <a:srgbClr val="000000">
                      <a:alpha val="43137"/>
                    </a:srgbClr>
                  </a:outerShdw>
                </a:effectLst>
              </a:rPr>
              <a:t> </a:t>
            </a:r>
            <a:r>
              <a:rPr lang="en-US" sz="2600" dirty="0" smtClean="0">
                <a:effectLst>
                  <a:outerShdw blurRad="38100" dist="38100" dir="2700000" algn="tl">
                    <a:srgbClr val="000000">
                      <a:alpha val="43137"/>
                    </a:srgbClr>
                  </a:outerShdw>
                </a:effectLst>
              </a:rPr>
              <a:t>  </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William </a:t>
            </a:r>
            <a:r>
              <a:rPr lang="en-US" sz="2600" dirty="0">
                <a:effectLst>
                  <a:outerShdw blurRad="38100" dist="38100" dir="2700000" algn="tl">
                    <a:srgbClr val="000000">
                      <a:alpha val="43137"/>
                    </a:srgbClr>
                  </a:outerShdw>
                </a:effectLst>
              </a:rPr>
              <a:t>Law</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6261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767</TotalTime>
  <Words>332</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2_Office Theme</vt:lpstr>
      <vt:lpstr>3_Office Theme</vt:lpstr>
      <vt:lpstr>4_Office Theme</vt:lpstr>
      <vt:lpstr>PowerPoint Presentation</vt:lpstr>
      <vt:lpstr>King Jehoshaphat</vt:lpstr>
      <vt:lpstr>King Jehoshaphat</vt:lpstr>
      <vt:lpstr>PowerPoint Presentation</vt:lpstr>
      <vt:lpstr>King Jehoshaphat</vt:lpstr>
      <vt:lpstr>Help For Helplessness</vt:lpstr>
      <vt:lpstr>Help For Helplessness</vt:lpstr>
      <vt:lpstr>Help For Helplessness</vt:lpstr>
      <vt:lpstr>Help For Helplessness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Jones</dc:creator>
  <cp:lastModifiedBy>Jones</cp:lastModifiedBy>
  <cp:revision>15</cp:revision>
  <dcterms:created xsi:type="dcterms:W3CDTF">2019-05-25T18:01:59Z</dcterms:created>
  <dcterms:modified xsi:type="dcterms:W3CDTF">2019-05-26T11:55:43Z</dcterms:modified>
</cp:coreProperties>
</file>